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Lst>
  <p:notesMasterIdLst>
    <p:notesMasterId r:id="rId28"/>
  </p:notesMasterIdLst>
  <p:sldIdLst>
    <p:sldId id="258" r:id="rId16"/>
    <p:sldId id="261" r:id="rId17"/>
    <p:sldId id="272" r:id="rId18"/>
    <p:sldId id="260" r:id="rId19"/>
    <p:sldId id="264" r:id="rId20"/>
    <p:sldId id="271" r:id="rId21"/>
    <p:sldId id="265" r:id="rId22"/>
    <p:sldId id="266" r:id="rId23"/>
    <p:sldId id="267" r:id="rId24"/>
    <p:sldId id="268" r:id="rId25"/>
    <p:sldId id="269" r:id="rId26"/>
    <p:sldId id="270" r:id="rId27"/>
  </p:sldIdLst>
  <p:sldSz cx="9144000" cy="5143500" type="screen16x9"/>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88121" autoAdjust="0"/>
  </p:normalViewPr>
  <p:slideViewPr>
    <p:cSldViewPr snapToGrid="0">
      <p:cViewPr varScale="1">
        <p:scale>
          <a:sx n="103" d="100"/>
          <a:sy n="103" d="100"/>
        </p:scale>
        <p:origin x="9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0"/>
      <c:depthPercent val="100"/>
      <c:rAngAx val="0"/>
    </c:view3D>
    <c:floor>
      <c:thickness val="0"/>
      <c:spPr>
        <a:solidFill>
          <a:schemeClr val="lt1"/>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Feuil1!$B$1</c:f>
              <c:strCache>
                <c:ptCount val="1"/>
                <c:pt idx="0">
                  <c:v>Temps en semaine</c:v>
                </c:pt>
              </c:strCache>
            </c:strRef>
          </c:tx>
          <c:spPr>
            <a:pattFill prst="ltDnDiag">
              <a:fgClr>
                <a:schemeClr val="accent2"/>
              </a:fgClr>
              <a:bgClr>
                <a:schemeClr val="accent2">
                  <a:lumMod val="20000"/>
                  <a:lumOff val="80000"/>
                </a:schemeClr>
              </a:bgClr>
            </a:pattFill>
            <a:ln>
              <a:solidFill>
                <a:schemeClr val="accent2"/>
              </a:solidFill>
            </a:ln>
            <a:effectLst/>
            <a:sp3d>
              <a:contourClr>
                <a:schemeClr val="accent2"/>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Feuil1!$A$2:$A$10</c:f>
              <c:strCache>
                <c:ptCount val="9"/>
                <c:pt idx="0">
                  <c:v>Cahier des charges</c:v>
                </c:pt>
                <c:pt idx="1">
                  <c:v>Prise en main des outils </c:v>
                </c:pt>
                <c:pt idx="2">
                  <c:v>Indexation des images</c:v>
                </c:pt>
                <c:pt idx="3">
                  <c:v>Interface utilisateur</c:v>
                </c:pt>
                <c:pt idx="4">
                  <c:v>Intégration de l'affichage des résultats</c:v>
                </c:pt>
                <c:pt idx="5">
                  <c:v>Ajout des fonctionnalités avancées</c:v>
                </c:pt>
                <c:pt idx="6">
                  <c:v>Optimisation des performances</c:v>
                </c:pt>
                <c:pt idx="7">
                  <c:v>Tests et corrections des bugs</c:v>
                </c:pt>
                <c:pt idx="8">
                  <c:v>Documentation et finalisation</c:v>
                </c:pt>
              </c:strCache>
            </c:strRef>
          </c:cat>
          <c:val>
            <c:numRef>
              <c:f>Feuil1!$B$2:$B$10</c:f>
              <c:numCache>
                <c:formatCode>General</c:formatCode>
                <c:ptCount val="9"/>
                <c:pt idx="0">
                  <c:v>4</c:v>
                </c:pt>
                <c:pt idx="1">
                  <c:v>1.5</c:v>
                </c:pt>
                <c:pt idx="2">
                  <c:v>3</c:v>
                </c:pt>
                <c:pt idx="3">
                  <c:v>4.5</c:v>
                </c:pt>
                <c:pt idx="4">
                  <c:v>2</c:v>
                </c:pt>
                <c:pt idx="5">
                  <c:v>1</c:v>
                </c:pt>
                <c:pt idx="6">
                  <c:v>1</c:v>
                </c:pt>
                <c:pt idx="7">
                  <c:v>0.5</c:v>
                </c:pt>
                <c:pt idx="8">
                  <c:v>2</c:v>
                </c:pt>
              </c:numCache>
            </c:numRef>
          </c:val>
          <c:extLst>
            <c:ext xmlns:c16="http://schemas.microsoft.com/office/drawing/2014/chart" uri="{C3380CC4-5D6E-409C-BE32-E72D297353CC}">
              <c16:uniqueId val="{00000000-ADF7-4516-9E71-AA11181A118E}"/>
            </c:ext>
          </c:extLst>
        </c:ser>
        <c:dLbls>
          <c:showLegendKey val="0"/>
          <c:showVal val="1"/>
          <c:showCatName val="0"/>
          <c:showSerName val="0"/>
          <c:showPercent val="0"/>
          <c:showBubbleSize val="0"/>
        </c:dLbls>
        <c:gapWidth val="160"/>
        <c:gapDepth val="0"/>
        <c:shape val="box"/>
        <c:axId val="1621078655"/>
        <c:axId val="1621077695"/>
        <c:axId val="0"/>
      </c:bar3DChart>
      <c:catAx>
        <c:axId val="16210786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621077695"/>
        <c:crosses val="autoZero"/>
        <c:auto val="1"/>
        <c:lblAlgn val="ctr"/>
        <c:lblOffset val="100"/>
        <c:noMultiLvlLbl val="0"/>
      </c:catAx>
      <c:valAx>
        <c:axId val="16210776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6210786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solidFill>
        <a:schemeClr val="lt1"/>
      </a:solidFill>
      <a:sp3d/>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21:10:04.197"/>
    </inkml:context>
    <inkml:brush xml:id="br0">
      <inkml:brushProperty name="width" value="0.2" units="cm"/>
      <inkml:brushProperty name="height" value="0.2" units="cm"/>
      <inkml:brushProperty name="color" value="#FFFFFF"/>
    </inkml:brush>
  </inkml:definitions>
  <inkml:trace contextRef="#ctx0" brushRef="#br0">38 1 24575,'-1'28'0,"0"28"0,2-52 0,-1 0 0,0 0 0,1 0 0,0-1 0,0 1 0,0 0 0,1 0 0,-1-1 0,1 1 0,3 5 0,-4-8 0,0 0 0,1 1 0,-1-1 0,0 0 0,0 0 0,1 0 0,-1 0 0,1-1 0,-1 1 0,1 0 0,-1 0 0,1-1 0,0 1 0,-1-1 0,1 0 0,0 1 0,-1-1 0,1 0 0,0 0 0,-1 0 0,1 0 0,0 0 0,-1-1 0,1 1 0,0 0 0,2-1 0,10-1 0,-17 1 0,0 1 0,0-1 0,0 1 0,0 0 0,0 0 0,0 0 0,0 0 0,0 1 0,0-1 0,0 1 0,0-1 0,0 1 0,0 0 0,0 0 0,1 1 0,-1-1 0,0 0 0,1 1 0,-1 0 0,1 0 0,-1-1 0,1 2 0,0-1 0,0 0 0,0 0 0,0 1 0,0-1 0,0 1 0,1-1 0,-1 1 0,0 3 0,-2 8 0,0-1 0,1 1 0,1 0 0,0 0 0,1 25 0,1-27 0,-1 1 0,0-1 0,0 1 0,-7 21 0,58-76 0,-12 2 0,-30 30 0,0 0 0,1 1 0,0 0 0,0 0 0,1 1 0,1 0 0,-1 1 0,1 0 0,18-8 0,10-1 0,-28 10 0,0 1 0,0 1 0,0 0 0,1 1 0,-1 0 0,18-2 0,123 4 0,-109 2 0,0-1 0,1-2 0,49-9 0,-45 5 0,0 1 0,0 3 0,62 4 0,-16 0 0,45-2-1365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21:10:06.87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DF4B942B-B7E2-41C6-B31B-C20B76DF3153}" type="datetimeFigureOut">
              <a:rPr lang="fr-FR" smtClean="0"/>
              <a:t>20/05/2025</a:t>
            </a:fld>
            <a:endParaRPr lang="fr-FR"/>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5D80D0C5-4EE1-446D-9E0F-2E817B4271B8}" type="slidenum">
              <a:rPr lang="fr-FR" smtClean="0"/>
              <a:t>‹N°›</a:t>
            </a:fld>
            <a:endParaRPr lang="fr-FR"/>
          </a:p>
        </p:txBody>
      </p:sp>
    </p:spTree>
    <p:extLst>
      <p:ext uri="{BB962C8B-B14F-4D97-AF65-F5344CB8AC3E}">
        <p14:creationId xmlns:p14="http://schemas.microsoft.com/office/powerpoint/2010/main" val="55074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à toutes et à tous. Nous allons vous présenter notre prototype de recherche d’images par le contenu – Content‑</a:t>
            </a:r>
            <a:r>
              <a:rPr lang="fr-FR" dirty="0" err="1"/>
              <a:t>Based</a:t>
            </a:r>
            <a:r>
              <a:rPr lang="fr-FR" dirty="0"/>
              <a:t> Image </a:t>
            </a:r>
            <a:r>
              <a:rPr lang="fr-FR" dirty="0" err="1"/>
              <a:t>Retrieval</a:t>
            </a:r>
            <a:r>
              <a:rPr lang="fr-FR" dirty="0"/>
              <a:t> ou CBIR. Réalisé en Licence 2 Informatique à l’Université Paris Cité, ce projet encadré par le Pr Camille Kurtz réunit Lucas Denys, Rayan Brahimi, Lyna Bennani et Sofiane </a:t>
            </a:r>
            <a:r>
              <a:rPr lang="fr-FR" dirty="0" err="1"/>
              <a:t>Aibibaouen</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C329A58-955C-5646-B4AD-F49E764558C6}" type="slidenum">
              <a:rPr lang="fr-FR" smtClean="0"/>
              <a:t>1</a:t>
            </a:fld>
            <a:endParaRPr lang="fr-FR"/>
          </a:p>
        </p:txBody>
      </p:sp>
    </p:spTree>
    <p:extLst>
      <p:ext uri="{BB962C8B-B14F-4D97-AF65-F5344CB8AC3E}">
        <p14:creationId xmlns:p14="http://schemas.microsoft.com/office/powerpoint/2010/main" val="223914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Nos points forts : la précision du CNN, une interface intuitive et la comparaison multi‑méthodes. Nos limites : le chargement initial un peu long, un seuil conseillé de 300 images et des performances variables selon la requête. Pour aller plus loin, nous envisageons une indexation avancée avec FAISS ou Annoy, un CNN spécialisé entraîné sur un corpus dédié, une parallélisation plus poussée, et l’introduction de la métrique mAP pour une évaluation plus fine.</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En résumé, nous </a:t>
            </a:r>
            <a:r>
              <a:rPr err="1"/>
              <a:t>avons</a:t>
            </a:r>
            <a:r>
              <a:t> </a:t>
            </a:r>
            <a:r>
              <a:rPr err="1"/>
              <a:t>livré</a:t>
            </a:r>
            <a:r>
              <a:t> un prototype CBIR </a:t>
            </a:r>
            <a:r>
              <a:rPr err="1"/>
              <a:t>fonctionnel</a:t>
            </a:r>
            <a:r>
              <a:t> </a:t>
            </a:r>
            <a:r>
              <a:rPr err="1"/>
              <a:t>mêlant</a:t>
            </a:r>
            <a:r>
              <a:t> </a:t>
            </a:r>
            <a:r>
              <a:rPr err="1"/>
              <a:t>méthodes</a:t>
            </a:r>
            <a:r>
              <a:t> </a:t>
            </a:r>
            <a:r>
              <a:rPr err="1"/>
              <a:t>classiques</a:t>
            </a:r>
            <a:r>
              <a:t> et profondes, </a:t>
            </a:r>
            <a:r>
              <a:rPr err="1"/>
              <a:t>démontrant</a:t>
            </a:r>
            <a:r>
              <a:t> </a:t>
            </a:r>
            <a:r>
              <a:rPr err="1"/>
              <a:t>qu’il</a:t>
            </a:r>
            <a:r>
              <a:t> </a:t>
            </a:r>
            <a:r>
              <a:rPr err="1"/>
              <a:t>est</a:t>
            </a:r>
            <a:r>
              <a:t> possible de </a:t>
            </a:r>
            <a:r>
              <a:rPr err="1"/>
              <a:t>concilier</a:t>
            </a:r>
            <a:r>
              <a:t> </a:t>
            </a:r>
            <a:r>
              <a:rPr err="1"/>
              <a:t>interprétabilité</a:t>
            </a:r>
            <a:r>
              <a:t>, </a:t>
            </a:r>
            <a:r>
              <a:rPr err="1"/>
              <a:t>rapidité</a:t>
            </a:r>
            <a:r>
              <a:t> et </a:t>
            </a:r>
            <a:r>
              <a:rPr err="1"/>
              <a:t>précision</a:t>
            </a:r>
            <a:r>
              <a:t>. Le </a:t>
            </a:r>
            <a:r>
              <a:rPr err="1"/>
              <a:t>projet</a:t>
            </a:r>
            <a:r>
              <a:t> </a:t>
            </a:r>
            <a:r>
              <a:rPr err="1"/>
              <a:t>ouvre</a:t>
            </a:r>
            <a:r>
              <a:t> la </a:t>
            </a:r>
            <a:r>
              <a:rPr err="1"/>
              <a:t>voie</a:t>
            </a:r>
            <a:r>
              <a:t> à </a:t>
            </a:r>
            <a:r>
              <a:rPr err="1"/>
              <a:t>une</a:t>
            </a:r>
            <a:r>
              <a:t> version scalable et </a:t>
            </a:r>
            <a:r>
              <a:rPr err="1"/>
              <a:t>personnalisable</a:t>
            </a:r>
            <a:r>
              <a:t> pour des applications </a:t>
            </a:r>
            <a:r>
              <a:rPr err="1"/>
              <a:t>réelles</a:t>
            </a:r>
            <a:r>
              <a:t>. </a:t>
            </a:r>
            <a:endParaRPr lang="fr-FR"/>
          </a:p>
          <a:p>
            <a:endParaRPr lang="fr-FR"/>
          </a:p>
          <a:p>
            <a:r>
              <a:t>Merci pour </a:t>
            </a:r>
            <a:r>
              <a:rPr err="1"/>
              <a:t>votre</a:t>
            </a:r>
            <a:r>
              <a:t> attention, je serai </a:t>
            </a:r>
            <a:r>
              <a:rPr err="1"/>
              <a:t>heureux</a:t>
            </a:r>
            <a:r>
              <a:t> de </a:t>
            </a:r>
            <a:r>
              <a:rPr err="1"/>
              <a:t>répondre</a:t>
            </a:r>
            <a:r>
              <a:t> à </a:t>
            </a:r>
            <a:r>
              <a:rPr err="1"/>
              <a:t>vos</a:t>
            </a:r>
            <a:r>
              <a:t> questions.</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7B881-7106-C192-9A46-C95BF1BDC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A8C2D-FBD1-0706-1528-1FE63FDDF58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8B435ED-315C-4E84-75F8-FB7027BF4E65}"/>
              </a:ext>
            </a:extLst>
          </p:cNvPr>
          <p:cNvSpPr>
            <a:spLocks noGrp="1"/>
          </p:cNvSpPr>
          <p:nvPr>
            <p:ph type="body" sz="quarter" idx="3"/>
          </p:nvPr>
        </p:nvSpPr>
        <p:spPr/>
        <p:txBody>
          <a:bodyPr/>
          <a:lstStyle/>
          <a:p>
            <a:endParaRPr lang="fr-FR"/>
          </a:p>
          <a:p>
            <a:r>
              <a:t>Merci pour </a:t>
            </a:r>
            <a:r>
              <a:rPr err="1"/>
              <a:t>votre</a:t>
            </a:r>
            <a:r>
              <a:t> attention, je serai </a:t>
            </a:r>
            <a:r>
              <a:rPr err="1"/>
              <a:t>heureux</a:t>
            </a:r>
            <a:r>
              <a:t> de </a:t>
            </a:r>
            <a:r>
              <a:rPr err="1"/>
              <a:t>répondre</a:t>
            </a:r>
            <a:r>
              <a:t> à </a:t>
            </a:r>
            <a:r>
              <a:rPr err="1"/>
              <a:t>vos</a:t>
            </a:r>
            <a:r>
              <a:t> questions.</a:t>
            </a:r>
          </a:p>
        </p:txBody>
      </p:sp>
      <p:sp>
        <p:nvSpPr>
          <p:cNvPr id="4" name="Slide Number Placeholder 3">
            <a:extLst>
              <a:ext uri="{FF2B5EF4-FFF2-40B4-BE49-F238E27FC236}">
                <a16:creationId xmlns:a16="http://schemas.microsoft.com/office/drawing/2014/main" id="{E9A7C2E0-87B4-4249-31D6-0AE419F53193}"/>
              </a:ext>
            </a:extLst>
          </p:cNvPr>
          <p:cNvSpPr>
            <a:spLocks noGrp="1"/>
          </p:cNvSpPr>
          <p:nvPr>
            <p:ph type="sldNum" sz="quarter" idx="5"/>
          </p:nvPr>
        </p:nvSpPr>
        <p:spPr/>
      </p:sp>
    </p:spTree>
    <p:extLst>
      <p:ext uri="{BB962C8B-B14F-4D97-AF65-F5344CB8AC3E}">
        <p14:creationId xmlns:p14="http://schemas.microsoft.com/office/powerpoint/2010/main" val="397920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6448-4AE9-2679-57F9-7272AC95B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77E59-14E6-F5BF-2A74-732A3BF553F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5CB5A91-5BDB-ECEC-92ED-C3053EC64ACB}"/>
              </a:ext>
            </a:extLst>
          </p:cNvPr>
          <p:cNvSpPr>
            <a:spLocks noGrp="1"/>
          </p:cNvSpPr>
          <p:nvPr>
            <p:ph type="body" sz="quarter" idx="3"/>
          </p:nvPr>
        </p:nvSpPr>
        <p:spPr/>
        <p:txBody>
          <a:bodyPr/>
          <a:lstStyle/>
          <a:p>
            <a:r>
              <a:rPr dirty="0" err="1"/>
              <a:t>Chaque</a:t>
            </a:r>
            <a:r>
              <a:rPr dirty="0"/>
              <a:t> jour, des millions </a:t>
            </a:r>
            <a:r>
              <a:rPr dirty="0" err="1"/>
              <a:t>d’images</a:t>
            </a:r>
            <a:r>
              <a:rPr dirty="0"/>
              <a:t> </a:t>
            </a:r>
            <a:r>
              <a:rPr dirty="0" err="1"/>
              <a:t>sont</a:t>
            </a:r>
            <a:r>
              <a:rPr dirty="0"/>
              <a:t> </a:t>
            </a:r>
            <a:r>
              <a:rPr dirty="0" err="1"/>
              <a:t>produites</a:t>
            </a:r>
            <a:r>
              <a:rPr dirty="0"/>
              <a:t> ; les </a:t>
            </a:r>
            <a:r>
              <a:rPr dirty="0" err="1"/>
              <a:t>moteurs</a:t>
            </a:r>
            <a:r>
              <a:rPr dirty="0"/>
              <a:t> </a:t>
            </a:r>
            <a:r>
              <a:rPr dirty="0" err="1"/>
              <a:t>textuels</a:t>
            </a:r>
            <a:r>
              <a:rPr dirty="0"/>
              <a:t> </a:t>
            </a:r>
            <a:r>
              <a:rPr dirty="0" err="1"/>
              <a:t>traditionnels</a:t>
            </a:r>
            <a:r>
              <a:rPr dirty="0"/>
              <a:t> </a:t>
            </a:r>
            <a:r>
              <a:rPr dirty="0" err="1"/>
              <a:t>atteignent</a:t>
            </a:r>
            <a:r>
              <a:rPr dirty="0"/>
              <a:t> </a:t>
            </a:r>
            <a:r>
              <a:rPr dirty="0" err="1"/>
              <a:t>leurs</a:t>
            </a:r>
            <a:r>
              <a:rPr dirty="0"/>
              <a:t> </a:t>
            </a:r>
            <a:r>
              <a:rPr dirty="0" err="1"/>
              <a:t>limites</a:t>
            </a:r>
            <a:r>
              <a:rPr dirty="0"/>
              <a:t> pour exploiter </a:t>
            </a:r>
            <a:r>
              <a:rPr dirty="0" err="1"/>
              <a:t>ce</a:t>
            </a:r>
            <a:r>
              <a:rPr dirty="0"/>
              <a:t> volume. </a:t>
            </a:r>
            <a:endParaRPr lang="fr-FR" dirty="0"/>
          </a:p>
          <a:p>
            <a:r>
              <a:rPr dirty="0"/>
              <a:t>Le CBIR </a:t>
            </a:r>
            <a:r>
              <a:rPr dirty="0" err="1"/>
              <a:t>s’appuie</a:t>
            </a:r>
            <a:r>
              <a:rPr dirty="0"/>
              <a:t> </a:t>
            </a:r>
            <a:r>
              <a:rPr dirty="0" err="1"/>
              <a:t>directement</a:t>
            </a:r>
            <a:r>
              <a:rPr dirty="0"/>
              <a:t> sur les </a:t>
            </a:r>
            <a:r>
              <a:rPr dirty="0" err="1"/>
              <a:t>caractéristiques</a:t>
            </a:r>
            <a:r>
              <a:rPr dirty="0"/>
              <a:t> </a:t>
            </a:r>
            <a:r>
              <a:rPr dirty="0" err="1"/>
              <a:t>visuelles</a:t>
            </a:r>
            <a:r>
              <a:rPr dirty="0"/>
              <a:t> – couleur, texture, </a:t>
            </a:r>
            <a:r>
              <a:rPr dirty="0" err="1"/>
              <a:t>forme</a:t>
            </a:r>
            <a:r>
              <a:rPr dirty="0"/>
              <a:t> – </a:t>
            </a:r>
            <a:r>
              <a:rPr dirty="0" err="1"/>
              <a:t>plutôt</a:t>
            </a:r>
            <a:r>
              <a:rPr dirty="0"/>
              <a:t> que sur des mots‑</a:t>
            </a:r>
            <a:r>
              <a:rPr dirty="0" err="1"/>
              <a:t>clés</a:t>
            </a:r>
            <a:r>
              <a:rPr dirty="0"/>
              <a:t>. </a:t>
            </a:r>
            <a:endParaRPr lang="fr-FR" dirty="0"/>
          </a:p>
          <a:p>
            <a:r>
              <a:rPr dirty="0"/>
              <a:t>Les applications </a:t>
            </a:r>
            <a:r>
              <a:rPr dirty="0" err="1"/>
              <a:t>vont</a:t>
            </a:r>
            <a:r>
              <a:rPr dirty="0"/>
              <a:t> de </a:t>
            </a:r>
            <a:r>
              <a:rPr dirty="0" err="1"/>
              <a:t>l’archivage</a:t>
            </a:r>
            <a:r>
              <a:rPr dirty="0"/>
              <a:t> </a:t>
            </a:r>
            <a:r>
              <a:rPr dirty="0" err="1"/>
              <a:t>médical</a:t>
            </a:r>
            <a:r>
              <a:rPr dirty="0"/>
              <a:t> à </a:t>
            </a:r>
            <a:r>
              <a:rPr dirty="0" err="1"/>
              <a:t>l’e</a:t>
            </a:r>
            <a:r>
              <a:rPr dirty="0"/>
              <a:t>‑commerce </a:t>
            </a:r>
            <a:r>
              <a:rPr dirty="0" err="1"/>
              <a:t>ou</a:t>
            </a:r>
            <a:r>
              <a:rPr dirty="0"/>
              <a:t> la </a:t>
            </a:r>
            <a:r>
              <a:rPr dirty="0" err="1"/>
              <a:t>sécurité</a:t>
            </a:r>
            <a:r>
              <a:rPr dirty="0"/>
              <a:t>. </a:t>
            </a:r>
            <a:endParaRPr lang="fr-FR" dirty="0"/>
          </a:p>
          <a:p>
            <a:r>
              <a:rPr dirty="0"/>
              <a:t>Notre </a:t>
            </a:r>
            <a:r>
              <a:rPr dirty="0" err="1"/>
              <a:t>défi</a:t>
            </a:r>
            <a:r>
              <a:rPr dirty="0"/>
              <a:t> : proposer </a:t>
            </a:r>
            <a:r>
              <a:rPr dirty="0" err="1"/>
              <a:t>une</a:t>
            </a:r>
            <a:r>
              <a:rPr dirty="0"/>
              <a:t> </a:t>
            </a:r>
            <a:r>
              <a:rPr dirty="0" err="1"/>
              <a:t>preuve</a:t>
            </a:r>
            <a:r>
              <a:rPr dirty="0"/>
              <a:t> de concept simple, </a:t>
            </a:r>
            <a:r>
              <a:rPr dirty="0" err="1"/>
              <a:t>rapide</a:t>
            </a:r>
            <a:r>
              <a:rPr dirty="0"/>
              <a:t> et </a:t>
            </a:r>
            <a:r>
              <a:rPr dirty="0" err="1"/>
              <a:t>interprétable</a:t>
            </a:r>
            <a:r>
              <a:rPr dirty="0"/>
              <a:t> pour </a:t>
            </a:r>
            <a:r>
              <a:rPr dirty="0" err="1"/>
              <a:t>illustrer</a:t>
            </a:r>
            <a:r>
              <a:rPr dirty="0"/>
              <a:t> la pertinence de </a:t>
            </a:r>
            <a:r>
              <a:rPr dirty="0" err="1"/>
              <a:t>cette</a:t>
            </a:r>
            <a:r>
              <a:rPr dirty="0"/>
              <a:t> </a:t>
            </a:r>
            <a:r>
              <a:rPr dirty="0" err="1"/>
              <a:t>approche</a:t>
            </a:r>
            <a:r>
              <a:rPr dirty="0"/>
              <a:t>.</a:t>
            </a:r>
          </a:p>
        </p:txBody>
      </p:sp>
      <p:sp>
        <p:nvSpPr>
          <p:cNvPr id="4" name="Slide Number Placeholder 3">
            <a:extLst>
              <a:ext uri="{FF2B5EF4-FFF2-40B4-BE49-F238E27FC236}">
                <a16:creationId xmlns:a16="http://schemas.microsoft.com/office/drawing/2014/main" id="{E954AA5D-E9D4-5B9B-8ADA-3C29A22AFA95}"/>
              </a:ext>
            </a:extLst>
          </p:cNvPr>
          <p:cNvSpPr>
            <a:spLocks noGrp="1"/>
          </p:cNvSpPr>
          <p:nvPr>
            <p:ph type="sldNum" sz="quarter" idx="5"/>
          </p:nvPr>
        </p:nvSpPr>
        <p:spPr/>
      </p:sp>
    </p:spTree>
    <p:extLst>
      <p:ext uri="{BB962C8B-B14F-4D97-AF65-F5344CB8AC3E}">
        <p14:creationId xmlns:p14="http://schemas.microsoft.com/office/powerpoint/2010/main" val="143759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Nous nous </a:t>
            </a:r>
            <a:r>
              <a:rPr err="1"/>
              <a:t>sommes</a:t>
            </a:r>
            <a:r>
              <a:t> </a:t>
            </a:r>
            <a:r>
              <a:rPr err="1"/>
              <a:t>fixés</a:t>
            </a:r>
            <a:r>
              <a:t> quatre </a:t>
            </a:r>
            <a:r>
              <a:rPr err="1"/>
              <a:t>objectifs</a:t>
            </a:r>
            <a:r>
              <a:t> </a:t>
            </a:r>
            <a:r>
              <a:rPr err="1"/>
              <a:t>clairs</a:t>
            </a:r>
            <a:r>
              <a:t> : </a:t>
            </a:r>
            <a:r>
              <a:rPr err="1"/>
              <a:t>premièrement</a:t>
            </a:r>
            <a:r>
              <a:t>, </a:t>
            </a:r>
            <a:r>
              <a:rPr err="1"/>
              <a:t>concevoir</a:t>
            </a:r>
            <a:r>
              <a:t> un prototype CBIR </a:t>
            </a:r>
            <a:r>
              <a:rPr err="1"/>
              <a:t>fonctionnel</a:t>
            </a:r>
            <a:r>
              <a:t> et </a:t>
            </a:r>
            <a:r>
              <a:rPr err="1"/>
              <a:t>pédagogique</a:t>
            </a:r>
            <a:r>
              <a:t> ; </a:t>
            </a:r>
            <a:r>
              <a:rPr err="1"/>
              <a:t>deuxièmement</a:t>
            </a:r>
            <a:r>
              <a:t>, </a:t>
            </a:r>
            <a:r>
              <a:rPr err="1"/>
              <a:t>offrir</a:t>
            </a:r>
            <a:r>
              <a:t> </a:t>
            </a:r>
            <a:r>
              <a:rPr err="1"/>
              <a:t>une</a:t>
            </a:r>
            <a:r>
              <a:t> interface </a:t>
            </a:r>
            <a:r>
              <a:rPr err="1"/>
              <a:t>graphique</a:t>
            </a:r>
            <a:r>
              <a:t> PyQt6 pour un usage non expert ; </a:t>
            </a:r>
            <a:r>
              <a:rPr err="1"/>
              <a:t>troisièmement</a:t>
            </a:r>
            <a:r>
              <a:t>, </a:t>
            </a:r>
            <a:r>
              <a:rPr err="1"/>
              <a:t>implémenter</a:t>
            </a:r>
            <a:r>
              <a:t> et comparer trois </a:t>
            </a:r>
            <a:r>
              <a:rPr err="1"/>
              <a:t>familles</a:t>
            </a:r>
            <a:r>
              <a:t> de </a:t>
            </a:r>
            <a:r>
              <a:rPr err="1"/>
              <a:t>descripteurs</a:t>
            </a:r>
            <a:r>
              <a:t> – </a:t>
            </a:r>
            <a:r>
              <a:rPr lang="fr-FR">
                <a:solidFill>
                  <a:srgbClr val="0A0A49"/>
                </a:solidFill>
                <a:latin typeface="Times New Roman" panose="02020603050405020304" pitchFamily="18" charset="0"/>
                <a:cs typeface="Times New Roman" panose="02020603050405020304" pitchFamily="18" charset="0"/>
              </a:rPr>
              <a:t>HSV, RGB, LBP, GLCM, GFD, HOUGH, CNN, PCA</a:t>
            </a:r>
            <a:r>
              <a:t>; </a:t>
            </a:r>
            <a:endParaRPr lang="fr-FR"/>
          </a:p>
          <a:p>
            <a:r>
              <a:rPr err="1"/>
              <a:t>enfin</a:t>
            </a:r>
            <a:r>
              <a:t>, </a:t>
            </a:r>
            <a:r>
              <a:rPr err="1"/>
              <a:t>développer</a:t>
            </a:r>
            <a:r>
              <a:t> un site vitrine pour </a:t>
            </a:r>
            <a:r>
              <a:rPr err="1"/>
              <a:t>valoriser</a:t>
            </a:r>
            <a:r>
              <a:t> le </a:t>
            </a:r>
            <a:r>
              <a:rPr err="1"/>
              <a:t>projet</a:t>
            </a:r>
            <a:r>
              <a:t>. Le tout sous des </a:t>
            </a:r>
            <a:r>
              <a:rPr err="1"/>
              <a:t>contraintes</a:t>
            </a:r>
            <a:r>
              <a:t> de temps de </a:t>
            </a:r>
            <a:r>
              <a:rPr err="1"/>
              <a:t>réponse</a:t>
            </a:r>
            <a:r>
              <a:t>, de </a:t>
            </a:r>
            <a:r>
              <a:rPr err="1"/>
              <a:t>modularité</a:t>
            </a:r>
            <a:r>
              <a:t> et </a:t>
            </a:r>
            <a:r>
              <a:rPr err="1"/>
              <a:t>d’ergonomie</a:t>
            </a:r>
            <a:r>
              <a:t>.</a:t>
            </a:r>
            <a:endParaRPr lang="fr-FR"/>
          </a:p>
          <a:p>
            <a:pPr>
              <a:buFont typeface="Wingdings" pitchFamily="2" charset="2"/>
              <a:buChar char="Ø"/>
            </a:pPr>
            <a:r>
              <a:rPr lang="fr-FR">
                <a:solidFill>
                  <a:schemeClr val="tx2">
                    <a:lumMod val="50000"/>
                  </a:schemeClr>
                </a:solidFill>
                <a:latin typeface="Times New Roman" panose="02020603050405020304" pitchFamily="18" charset="0"/>
                <a:cs typeface="Times New Roman" panose="02020603050405020304" pitchFamily="18" charset="0"/>
              </a:rPr>
              <a:t>LBP (Local </a:t>
            </a:r>
            <a:r>
              <a:rPr lang="fr-FR" err="1">
                <a:solidFill>
                  <a:schemeClr val="tx2">
                    <a:lumMod val="50000"/>
                  </a:schemeClr>
                </a:solidFill>
                <a:latin typeface="Times New Roman" panose="02020603050405020304" pitchFamily="18" charset="0"/>
                <a:cs typeface="Times New Roman" panose="02020603050405020304" pitchFamily="18" charset="0"/>
              </a:rPr>
              <a:t>Binary</a:t>
            </a:r>
            <a:r>
              <a:rPr lang="fr-FR">
                <a:solidFill>
                  <a:schemeClr val="tx2">
                    <a:lumMod val="50000"/>
                  </a:schemeClr>
                </a:solidFill>
                <a:latin typeface="Times New Roman" panose="02020603050405020304" pitchFamily="18" charset="0"/>
                <a:cs typeface="Times New Roman" panose="02020603050405020304" pitchFamily="18" charset="0"/>
              </a:rPr>
              <a:t> Patterns )</a:t>
            </a:r>
          </a:p>
          <a:p>
            <a:pPr>
              <a:buFont typeface="Wingdings" pitchFamily="2" charset="2"/>
              <a:buChar char="Ø"/>
            </a:pPr>
            <a:r>
              <a:rPr lang="fr-FR">
                <a:solidFill>
                  <a:schemeClr val="tx2">
                    <a:lumMod val="50000"/>
                  </a:schemeClr>
                </a:solidFill>
                <a:latin typeface="Times New Roman" panose="02020603050405020304" pitchFamily="18" charset="0"/>
                <a:cs typeface="Times New Roman" panose="02020603050405020304" pitchFamily="18" charset="0"/>
              </a:rPr>
              <a:t>GLCM (Gray </a:t>
            </a:r>
            <a:r>
              <a:rPr lang="fr-FR" err="1">
                <a:solidFill>
                  <a:schemeClr val="tx2">
                    <a:lumMod val="50000"/>
                  </a:schemeClr>
                </a:solidFill>
                <a:latin typeface="Times New Roman" panose="02020603050405020304" pitchFamily="18" charset="0"/>
                <a:cs typeface="Times New Roman" panose="02020603050405020304" pitchFamily="18" charset="0"/>
              </a:rPr>
              <a:t>Level</a:t>
            </a:r>
            <a:r>
              <a:rPr lang="fr-FR">
                <a:solidFill>
                  <a:schemeClr val="tx2">
                    <a:lumMod val="50000"/>
                  </a:schemeClr>
                </a:solidFill>
                <a:latin typeface="Times New Roman" panose="02020603050405020304" pitchFamily="18" charset="0"/>
                <a:cs typeface="Times New Roman" panose="02020603050405020304" pitchFamily="18" charset="0"/>
              </a:rPr>
              <a:t> Co-</a:t>
            </a:r>
            <a:r>
              <a:rPr lang="fr-FR" err="1">
                <a:solidFill>
                  <a:schemeClr val="tx2">
                    <a:lumMod val="50000"/>
                  </a:schemeClr>
                </a:solidFill>
                <a:latin typeface="Times New Roman" panose="02020603050405020304" pitchFamily="18" charset="0"/>
                <a:cs typeface="Times New Roman" panose="02020603050405020304" pitchFamily="18" charset="0"/>
              </a:rPr>
              <a:t>occurence</a:t>
            </a:r>
            <a:r>
              <a:rPr lang="fr-FR">
                <a:solidFill>
                  <a:schemeClr val="tx2">
                    <a:lumMod val="50000"/>
                  </a:schemeClr>
                </a:solidFill>
                <a:latin typeface="Times New Roman" panose="02020603050405020304" pitchFamily="18" charset="0"/>
                <a:cs typeface="Times New Roman" panose="02020603050405020304" pitchFamily="18" charset="0"/>
              </a:rPr>
              <a:t> Matrix), …</a:t>
            </a:r>
          </a:p>
          <a:p>
            <a:pPr>
              <a:buFont typeface="Wingdings" pitchFamily="2" charset="2"/>
              <a:buChar char="Ø"/>
            </a:pPr>
            <a:r>
              <a:rPr lang="fr-FR">
                <a:solidFill>
                  <a:schemeClr val="tx2">
                    <a:lumMod val="50000"/>
                  </a:schemeClr>
                </a:solidFill>
                <a:latin typeface="Times New Roman" panose="02020603050405020304" pitchFamily="18" charset="0"/>
                <a:cs typeface="Times New Roman" panose="02020603050405020304" pitchFamily="18" charset="0"/>
              </a:rPr>
              <a:t>PCA (Principal component </a:t>
            </a:r>
            <a:r>
              <a:rPr lang="fr-FR" err="1">
                <a:solidFill>
                  <a:schemeClr val="tx2">
                    <a:lumMod val="50000"/>
                  </a:schemeClr>
                </a:solidFill>
                <a:latin typeface="Times New Roman" panose="02020603050405020304" pitchFamily="18" charset="0"/>
                <a:cs typeface="Times New Roman" panose="02020603050405020304" pitchFamily="18" charset="0"/>
              </a:rPr>
              <a:t>analysis</a:t>
            </a:r>
            <a:r>
              <a:rPr lang="fr-FR">
                <a:solidFill>
                  <a:schemeClr val="tx2">
                    <a:lumMod val="50000"/>
                  </a:schemeClr>
                </a:solidFill>
                <a:latin typeface="Times New Roman" panose="02020603050405020304" pitchFamily="18" charset="0"/>
                <a:cs typeface="Times New Roman" panose="02020603050405020304" pitchFamily="18" charset="0"/>
              </a:rPr>
              <a:t> )</a:t>
            </a:r>
          </a:p>
          <a:p>
            <a:pPr>
              <a:buFont typeface="Wingdings" pitchFamily="2" charset="2"/>
              <a:buChar char="Ø"/>
            </a:pPr>
            <a:r>
              <a:rPr lang="fr-FR">
                <a:solidFill>
                  <a:schemeClr val="tx2">
                    <a:lumMod val="50000"/>
                  </a:schemeClr>
                </a:solidFill>
                <a:latin typeface="Times New Roman" panose="02020603050405020304" pitchFamily="18" charset="0"/>
                <a:cs typeface="Times New Roman" panose="02020603050405020304" pitchFamily="18" charset="0"/>
              </a:rPr>
              <a:t>CNN (</a:t>
            </a:r>
            <a:r>
              <a:rPr lang="fr-FR" err="1">
                <a:solidFill>
                  <a:schemeClr val="tx2">
                    <a:lumMod val="50000"/>
                  </a:schemeClr>
                </a:solidFill>
                <a:latin typeface="Times New Roman" panose="02020603050405020304" pitchFamily="18" charset="0"/>
                <a:cs typeface="Times New Roman" panose="02020603050405020304" pitchFamily="18" charset="0"/>
              </a:rPr>
              <a:t>Convolutional</a:t>
            </a:r>
            <a:r>
              <a:rPr lang="fr-FR">
                <a:solidFill>
                  <a:schemeClr val="tx2">
                    <a:lumMod val="50000"/>
                  </a:schemeClr>
                </a:solidFill>
                <a:latin typeface="Times New Roman" panose="02020603050405020304" pitchFamily="18" charset="0"/>
                <a:cs typeface="Times New Roman" panose="02020603050405020304" pitchFamily="18" charset="0"/>
              </a:rPr>
              <a:t> Neural Networks)</a:t>
            </a:r>
            <a:endParaRP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La </a:t>
            </a:r>
            <a:r>
              <a:rPr dirty="0" err="1"/>
              <a:t>littérature</a:t>
            </a:r>
            <a:r>
              <a:rPr dirty="0"/>
              <a:t> distingue trois </a:t>
            </a:r>
            <a:r>
              <a:rPr dirty="0" err="1"/>
              <a:t>grandes</a:t>
            </a:r>
            <a:r>
              <a:rPr dirty="0"/>
              <a:t> </a:t>
            </a:r>
            <a:r>
              <a:rPr dirty="0" err="1"/>
              <a:t>familles</a:t>
            </a:r>
            <a:r>
              <a:rPr dirty="0"/>
              <a:t> de </a:t>
            </a:r>
            <a:r>
              <a:rPr dirty="0" err="1"/>
              <a:t>descripteurs</a:t>
            </a:r>
            <a:r>
              <a:rPr dirty="0"/>
              <a:t> : </a:t>
            </a:r>
            <a:endParaRPr lang="fr-FR" dirty="0"/>
          </a:p>
          <a:p>
            <a:r>
              <a:rPr lang="fr-FR" dirty="0"/>
              <a:t>1- </a:t>
            </a:r>
            <a:r>
              <a:rPr dirty="0"/>
              <a:t>les </a:t>
            </a:r>
            <a:r>
              <a:rPr dirty="0" err="1"/>
              <a:t>descripteurs</a:t>
            </a:r>
            <a:r>
              <a:rPr dirty="0"/>
              <a:t> de couleur, </a:t>
            </a:r>
            <a:r>
              <a:rPr dirty="0" err="1"/>
              <a:t>comme</a:t>
            </a:r>
            <a:r>
              <a:rPr dirty="0"/>
              <a:t> les </a:t>
            </a:r>
            <a:r>
              <a:rPr dirty="0" err="1"/>
              <a:t>histogrammes</a:t>
            </a:r>
            <a:r>
              <a:rPr dirty="0"/>
              <a:t> RGB </a:t>
            </a:r>
            <a:r>
              <a:rPr dirty="0" err="1"/>
              <a:t>ou</a:t>
            </a:r>
            <a:r>
              <a:rPr dirty="0"/>
              <a:t> HSV, </a:t>
            </a:r>
            <a:r>
              <a:rPr dirty="0" err="1"/>
              <a:t>rapides</a:t>
            </a:r>
            <a:r>
              <a:rPr dirty="0"/>
              <a:t> </a:t>
            </a:r>
            <a:r>
              <a:rPr dirty="0" err="1"/>
              <a:t>mais</a:t>
            </a:r>
            <a:r>
              <a:rPr dirty="0"/>
              <a:t> </a:t>
            </a:r>
            <a:r>
              <a:rPr dirty="0" err="1"/>
              <a:t>sensibles</a:t>
            </a:r>
            <a:r>
              <a:rPr dirty="0"/>
              <a:t> à </a:t>
            </a:r>
            <a:r>
              <a:rPr dirty="0" err="1"/>
              <a:t>l’illumination</a:t>
            </a:r>
            <a:r>
              <a:rPr dirty="0"/>
              <a:t> ; </a:t>
            </a:r>
            <a:endParaRPr lang="fr-FR" dirty="0"/>
          </a:p>
          <a:p>
            <a:r>
              <a:rPr lang="fr-FR" dirty="0"/>
              <a:t>2- </a:t>
            </a:r>
            <a:r>
              <a:rPr dirty="0"/>
              <a:t>les </a:t>
            </a:r>
            <a:r>
              <a:rPr dirty="0" err="1"/>
              <a:t>descripteurs</a:t>
            </a:r>
            <a:r>
              <a:rPr dirty="0"/>
              <a:t> de texture, </a:t>
            </a:r>
            <a:r>
              <a:rPr dirty="0" err="1"/>
              <a:t>tels</a:t>
            </a:r>
            <a:r>
              <a:rPr dirty="0"/>
              <a:t> que LBP, GLCM </a:t>
            </a:r>
            <a:r>
              <a:rPr dirty="0" err="1"/>
              <a:t>ou</a:t>
            </a:r>
            <a:r>
              <a:rPr dirty="0"/>
              <a:t> HOG, qui </a:t>
            </a:r>
            <a:r>
              <a:rPr dirty="0" err="1"/>
              <a:t>saisissent</a:t>
            </a:r>
            <a:r>
              <a:rPr dirty="0"/>
              <a:t> motifs et gradients ; et </a:t>
            </a:r>
            <a:endParaRPr lang="fr-FR" dirty="0"/>
          </a:p>
          <a:p>
            <a:r>
              <a:rPr lang="fr-FR" dirty="0"/>
              <a:t>3- les descripteurs de forme ou locaux, comme SIFT et SURF, plus robustes mais coûteux. </a:t>
            </a:r>
          </a:p>
          <a:p>
            <a:r>
              <a:rPr dirty="0" err="1"/>
              <a:t>Depuis</a:t>
            </a:r>
            <a:r>
              <a:rPr dirty="0"/>
              <a:t> dix </a:t>
            </a:r>
            <a:r>
              <a:rPr dirty="0" err="1"/>
              <a:t>ans</a:t>
            </a:r>
            <a:r>
              <a:rPr dirty="0"/>
              <a:t>, les réseaux de </a:t>
            </a:r>
            <a:r>
              <a:rPr dirty="0" err="1"/>
              <a:t>neurones</a:t>
            </a:r>
            <a:r>
              <a:rPr dirty="0"/>
              <a:t> </a:t>
            </a:r>
            <a:r>
              <a:rPr dirty="0" err="1"/>
              <a:t>convolutifs</a:t>
            </a:r>
            <a:r>
              <a:rPr dirty="0"/>
              <a:t> </a:t>
            </a:r>
            <a:r>
              <a:rPr dirty="0" err="1"/>
              <a:t>s’imposent</a:t>
            </a:r>
            <a:r>
              <a:rPr dirty="0"/>
              <a:t> grâce à </a:t>
            </a:r>
            <a:r>
              <a:rPr dirty="0" err="1"/>
              <a:t>leur</a:t>
            </a:r>
            <a:r>
              <a:rPr dirty="0"/>
              <a:t> </a:t>
            </a:r>
            <a:r>
              <a:rPr dirty="0" err="1"/>
              <a:t>précision</a:t>
            </a:r>
            <a:r>
              <a:rPr dirty="0"/>
              <a:t>, au prix </a:t>
            </a:r>
            <a:r>
              <a:rPr dirty="0" err="1"/>
              <a:t>d’une</a:t>
            </a:r>
            <a:r>
              <a:rPr dirty="0"/>
              <a:t> </a:t>
            </a:r>
            <a:r>
              <a:rPr dirty="0" err="1"/>
              <a:t>lourde</a:t>
            </a:r>
            <a:r>
              <a:rPr dirty="0"/>
              <a:t> </a:t>
            </a:r>
            <a:r>
              <a:rPr dirty="0" err="1"/>
              <a:t>consommation</a:t>
            </a:r>
            <a:r>
              <a:rPr dirty="0"/>
              <a:t> de </a:t>
            </a:r>
            <a:r>
              <a:rPr dirty="0" err="1"/>
              <a:t>calcul</a:t>
            </a:r>
            <a:r>
              <a:rPr dirty="0"/>
              <a:t>. Notre </a:t>
            </a:r>
            <a:r>
              <a:rPr dirty="0" err="1"/>
              <a:t>projet</a:t>
            </a:r>
            <a:r>
              <a:rPr dirty="0"/>
              <a:t> </a:t>
            </a:r>
            <a:r>
              <a:rPr dirty="0" err="1"/>
              <a:t>s’inspire</a:t>
            </a:r>
            <a:r>
              <a:rPr dirty="0"/>
              <a:t> de </a:t>
            </a:r>
            <a:r>
              <a:rPr dirty="0" err="1"/>
              <a:t>ces</a:t>
            </a:r>
            <a:r>
              <a:rPr dirty="0"/>
              <a:t> tendances tout </a:t>
            </a:r>
            <a:r>
              <a:rPr dirty="0" err="1"/>
              <a:t>en</a:t>
            </a:r>
            <a:r>
              <a:rPr dirty="0"/>
              <a:t> </a:t>
            </a:r>
            <a:r>
              <a:rPr dirty="0" err="1"/>
              <a:t>cherchant</a:t>
            </a:r>
            <a:r>
              <a:rPr dirty="0"/>
              <a:t> un </a:t>
            </a:r>
            <a:r>
              <a:rPr dirty="0" err="1"/>
              <a:t>équilibre</a:t>
            </a:r>
            <a:r>
              <a:rPr dirty="0"/>
              <a:t> </a:t>
            </a:r>
            <a:r>
              <a:rPr dirty="0" err="1"/>
              <a:t>simplicité</a:t>
            </a:r>
            <a:r>
              <a:rPr dirty="0"/>
              <a:t>‑performance.</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Nous </a:t>
            </a:r>
            <a:r>
              <a:rPr dirty="0" err="1"/>
              <a:t>avons</a:t>
            </a:r>
            <a:r>
              <a:rPr dirty="0"/>
              <a:t> </a:t>
            </a:r>
            <a:r>
              <a:rPr dirty="0" err="1"/>
              <a:t>retenu</a:t>
            </a:r>
            <a:r>
              <a:rPr dirty="0"/>
              <a:t> </a:t>
            </a:r>
            <a:r>
              <a:rPr dirty="0" err="1"/>
              <a:t>une</a:t>
            </a:r>
            <a:r>
              <a:rPr dirty="0"/>
              <a:t> </a:t>
            </a:r>
            <a:r>
              <a:rPr dirty="0" err="1"/>
              <a:t>approche</a:t>
            </a:r>
            <a:r>
              <a:rPr dirty="0"/>
              <a:t> </a:t>
            </a:r>
            <a:r>
              <a:rPr dirty="0" err="1"/>
              <a:t>mixte</a:t>
            </a:r>
            <a:r>
              <a:rPr dirty="0"/>
              <a:t> : </a:t>
            </a:r>
            <a:r>
              <a:rPr dirty="0" err="1"/>
              <a:t>descripteurs</a:t>
            </a:r>
            <a:r>
              <a:rPr dirty="0"/>
              <a:t> </a:t>
            </a:r>
            <a:r>
              <a:rPr dirty="0" err="1"/>
              <a:t>globaux</a:t>
            </a:r>
            <a:r>
              <a:rPr dirty="0"/>
              <a:t> </a:t>
            </a:r>
            <a:r>
              <a:rPr dirty="0" err="1"/>
              <a:t>en</a:t>
            </a:r>
            <a:r>
              <a:rPr dirty="0"/>
              <a:t> </a:t>
            </a:r>
            <a:r>
              <a:rPr dirty="0" err="1"/>
              <a:t>fusionnant</a:t>
            </a:r>
            <a:r>
              <a:rPr dirty="0"/>
              <a:t> les </a:t>
            </a:r>
            <a:r>
              <a:rPr dirty="0" err="1"/>
              <a:t>histogrammes</a:t>
            </a:r>
            <a:r>
              <a:rPr dirty="0"/>
              <a:t> RGB et HSV pour la couleur ; le </a:t>
            </a:r>
            <a:r>
              <a:rPr dirty="0" err="1"/>
              <a:t>descripteur</a:t>
            </a:r>
            <a:r>
              <a:rPr dirty="0"/>
              <a:t> local </a:t>
            </a:r>
            <a:r>
              <a:rPr lang="fr-FR" dirty="0"/>
              <a:t>GFD</a:t>
            </a:r>
            <a:r>
              <a:rPr dirty="0"/>
              <a:t> pour la structure. Les </a:t>
            </a:r>
            <a:r>
              <a:rPr dirty="0" err="1"/>
              <a:t>vecteurs</a:t>
            </a:r>
            <a:r>
              <a:rPr dirty="0"/>
              <a:t> </a:t>
            </a:r>
            <a:r>
              <a:rPr dirty="0" err="1"/>
              <a:t>sont</a:t>
            </a:r>
            <a:r>
              <a:rPr dirty="0"/>
              <a:t> </a:t>
            </a:r>
            <a:r>
              <a:rPr dirty="0" err="1"/>
              <a:t>normalisés</a:t>
            </a:r>
            <a:r>
              <a:rPr dirty="0"/>
              <a:t> </a:t>
            </a:r>
            <a:r>
              <a:rPr dirty="0" err="1"/>
              <a:t>puis</a:t>
            </a:r>
            <a:r>
              <a:rPr dirty="0"/>
              <a:t> </a:t>
            </a:r>
            <a:r>
              <a:rPr dirty="0" err="1"/>
              <a:t>concaténés</a:t>
            </a:r>
            <a:r>
              <a:rPr dirty="0"/>
              <a:t>, et les </a:t>
            </a:r>
            <a:r>
              <a:rPr dirty="0" err="1"/>
              <a:t>similarités</a:t>
            </a:r>
            <a:r>
              <a:rPr dirty="0"/>
              <a:t> </a:t>
            </a:r>
            <a:r>
              <a:rPr dirty="0" err="1"/>
              <a:t>s’appuient</a:t>
            </a:r>
            <a:r>
              <a:rPr dirty="0"/>
              <a:t> sur la distance </a:t>
            </a:r>
            <a:r>
              <a:rPr dirty="0" err="1"/>
              <a:t>euclidienne</a:t>
            </a:r>
            <a:r>
              <a:rPr dirty="0"/>
              <a:t>, chi‑carré </a:t>
            </a:r>
            <a:r>
              <a:rPr dirty="0" err="1"/>
              <a:t>ou</a:t>
            </a:r>
            <a:r>
              <a:rPr dirty="0"/>
              <a:t> </a:t>
            </a:r>
            <a:r>
              <a:rPr dirty="0" err="1"/>
              <a:t>cosinus</a:t>
            </a:r>
            <a:r>
              <a:rPr dirty="0"/>
              <a:t>. Ce </a:t>
            </a:r>
            <a:r>
              <a:rPr dirty="0" err="1"/>
              <a:t>compromis</a:t>
            </a:r>
            <a:r>
              <a:rPr dirty="0"/>
              <a:t> </a:t>
            </a:r>
            <a:r>
              <a:rPr dirty="0" err="1"/>
              <a:t>respecte</a:t>
            </a:r>
            <a:r>
              <a:rPr dirty="0"/>
              <a:t> </a:t>
            </a:r>
            <a:r>
              <a:rPr dirty="0" err="1"/>
              <a:t>notre</a:t>
            </a:r>
            <a:r>
              <a:rPr dirty="0"/>
              <a:t> </a:t>
            </a:r>
            <a:r>
              <a:rPr dirty="0" err="1"/>
              <a:t>objectif</a:t>
            </a:r>
            <a:r>
              <a:rPr dirty="0"/>
              <a:t> de </a:t>
            </a:r>
            <a:r>
              <a:rPr dirty="0" err="1"/>
              <a:t>vitesse</a:t>
            </a:r>
            <a:r>
              <a:rPr dirty="0"/>
              <a:t> tout </a:t>
            </a:r>
            <a:r>
              <a:rPr dirty="0" err="1"/>
              <a:t>en</a:t>
            </a:r>
            <a:r>
              <a:rPr dirty="0"/>
              <a:t> </a:t>
            </a:r>
            <a:r>
              <a:rPr dirty="0" err="1"/>
              <a:t>offrant</a:t>
            </a:r>
            <a:r>
              <a:rPr dirty="0"/>
              <a:t> </a:t>
            </a:r>
            <a:r>
              <a:rPr dirty="0" err="1"/>
              <a:t>une</a:t>
            </a:r>
            <a:r>
              <a:rPr dirty="0"/>
              <a:t> </a:t>
            </a:r>
            <a:r>
              <a:rPr dirty="0" err="1"/>
              <a:t>interprétabilité</a:t>
            </a:r>
            <a:r>
              <a:rPr dirty="0"/>
              <a:t> supérieure aux </a:t>
            </a:r>
            <a:r>
              <a:rPr dirty="0" err="1"/>
              <a:t>approches</a:t>
            </a:r>
            <a:r>
              <a:rPr dirty="0"/>
              <a:t> </a:t>
            </a:r>
            <a:r>
              <a:rPr dirty="0" err="1"/>
              <a:t>purement</a:t>
            </a:r>
            <a:r>
              <a:rPr dirty="0"/>
              <a:t> profondes.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 flux se déroule en cinq étapes : premièrement, chargement et affichage de l’image requête dans la GUI ; deuxièmement, extraction des caractéristiques – histogrammes, HOG ou features CNN ; troisièmement, réduction de dimension par PCA afin d’accélérer la recherche ; quatrièmement, calcul des similarités et tri des résultats ; cinquièmement, affichage instantané des vignettes les plus proches. Ce pipeline assure une réponse sous la demi‑seconde sur notre base de test de 300 images.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8D4AA-6272-7ACC-5058-50EB961C7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88223-E0C2-B2A1-E34B-6697AAD5D04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920020A-FFB8-DB6F-8FAD-B077C2E13A8F}"/>
              </a:ext>
            </a:extLst>
          </p:cNvPr>
          <p:cNvSpPr>
            <a:spLocks noGrp="1"/>
          </p:cNvSpPr>
          <p:nvPr>
            <p:ph type="body" sz="quarter" idx="3"/>
          </p:nvPr>
        </p:nvSpPr>
        <p:spPr/>
        <p:txBody>
          <a:bodyPr/>
          <a:lstStyle/>
          <a:p>
            <a:r>
              <a:rPr lang="fr-FR" dirty="0"/>
              <a:t>Voici une copie d’écran de l’interface web</a:t>
            </a:r>
            <a:endParaRPr dirty="0"/>
          </a:p>
        </p:txBody>
      </p:sp>
      <p:sp>
        <p:nvSpPr>
          <p:cNvPr id="4" name="Slide Number Placeholder 3">
            <a:extLst>
              <a:ext uri="{FF2B5EF4-FFF2-40B4-BE49-F238E27FC236}">
                <a16:creationId xmlns:a16="http://schemas.microsoft.com/office/drawing/2014/main" id="{DAB6C4B6-42DF-2FAD-99DF-A2865CB0B512}"/>
              </a:ext>
            </a:extLst>
          </p:cNvPr>
          <p:cNvSpPr>
            <a:spLocks noGrp="1"/>
          </p:cNvSpPr>
          <p:nvPr>
            <p:ph type="sldNum" sz="quarter" idx="5"/>
          </p:nvPr>
        </p:nvSpPr>
        <p:spPr/>
      </p:sp>
    </p:spTree>
    <p:extLst>
      <p:ext uri="{BB962C8B-B14F-4D97-AF65-F5344CB8AC3E}">
        <p14:creationId xmlns:p14="http://schemas.microsoft.com/office/powerpoint/2010/main" val="275065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fr-FR" dirty="0"/>
              <a:t>Pour évaluer la </a:t>
            </a:r>
            <a:r>
              <a:rPr lang="fr-FR" dirty="0" err="1"/>
              <a:t>performanace</a:t>
            </a:r>
            <a:r>
              <a:rPr lang="fr-FR" dirty="0"/>
              <a:t> de notre système CBIR, nous avons choisi deux mesures : la Précision (« </a:t>
            </a:r>
            <a:r>
              <a:rPr lang="fr-FR" dirty="0" err="1"/>
              <a:t>Precision</a:t>
            </a:r>
            <a:r>
              <a:rPr lang="fr-FR" dirty="0"/>
              <a:t> ») et le Rappel (« </a:t>
            </a:r>
            <a:r>
              <a:rPr lang="fr-FR" dirty="0" err="1"/>
              <a:t>Recall</a:t>
            </a:r>
            <a:r>
              <a:rPr lang="fr-FR" dirty="0"/>
              <a:t> »). </a:t>
            </a:r>
          </a:p>
          <a:p>
            <a:pPr marL="171450" indent="-171450">
              <a:buFontTx/>
              <a:buChar char="-"/>
            </a:pPr>
            <a:r>
              <a:rPr lang="fr-FR" dirty="0"/>
              <a:t>La précision compte la proportion d’images pertinentes parmi les images sélectionnées </a:t>
            </a:r>
          </a:p>
          <a:p>
            <a:pPr marL="171450" indent="-171450">
              <a:buFontTx/>
              <a:buChar char="-"/>
            </a:pPr>
            <a:r>
              <a:rPr lang="fr-FR" dirty="0"/>
              <a:t>alors que le rappel compte la proportion d’images pertinentes sélectionnées parmi toutes les images pertinentes dans la base de données du système CBIR.</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5A40-7207-A422-0758-645A9E289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DFDE9-034F-6EAE-3F82-FAA2CF877BC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C57BBEF-9238-7447-D9B4-089017D8BA36}"/>
              </a:ext>
            </a:extLst>
          </p:cNvPr>
          <p:cNvSpPr>
            <a:spLocks noGrp="1"/>
          </p:cNvSpPr>
          <p:nvPr>
            <p:ph type="body" sz="quarter" idx="3"/>
          </p:nvPr>
        </p:nvSpPr>
        <p:spPr/>
        <p:txBody>
          <a:bodyPr/>
          <a:lstStyle/>
          <a:p>
            <a:r>
              <a:t>Sur </a:t>
            </a:r>
            <a:r>
              <a:rPr err="1"/>
              <a:t>notre</a:t>
            </a:r>
            <a:r>
              <a:t> base test, les performances </a:t>
            </a:r>
            <a:r>
              <a:rPr err="1"/>
              <a:t>sont</a:t>
            </a:r>
            <a:r>
              <a:t> les </a:t>
            </a:r>
            <a:r>
              <a:rPr err="1"/>
              <a:t>suivantes</a:t>
            </a:r>
            <a:r>
              <a:t> : </a:t>
            </a:r>
            <a:endParaRPr lang="fr-FR"/>
          </a:p>
          <a:p>
            <a:pPr marL="171450" indent="-171450">
              <a:buFontTx/>
              <a:buChar char="-"/>
            </a:pPr>
            <a:r>
              <a:t>les </a:t>
            </a:r>
            <a:r>
              <a:rPr err="1"/>
              <a:t>histogrammes</a:t>
            </a:r>
            <a:r>
              <a:t> </a:t>
            </a:r>
            <a:r>
              <a:rPr err="1"/>
              <a:t>atteignent</a:t>
            </a:r>
            <a:r>
              <a:t> </a:t>
            </a:r>
            <a:r>
              <a:rPr err="1"/>
              <a:t>une</a:t>
            </a:r>
            <a:r>
              <a:t> </a:t>
            </a:r>
            <a:r>
              <a:rPr err="1"/>
              <a:t>précision</a:t>
            </a:r>
            <a:r>
              <a:t> de 0,65 pour un temps </a:t>
            </a:r>
            <a:r>
              <a:rPr err="1"/>
              <a:t>moyen</a:t>
            </a:r>
            <a:r>
              <a:t> de 0,02 </a:t>
            </a:r>
            <a:r>
              <a:rPr err="1"/>
              <a:t>seconde</a:t>
            </a:r>
            <a:r>
              <a:t> ; </a:t>
            </a:r>
            <a:endParaRPr lang="fr-FR"/>
          </a:p>
          <a:p>
            <a:pPr marL="171450" indent="-171450">
              <a:buFontTx/>
              <a:buChar char="-"/>
            </a:pPr>
            <a:r>
              <a:t>HOG monte à 0,72 pour 0,04 </a:t>
            </a:r>
            <a:r>
              <a:rPr err="1"/>
              <a:t>seconde</a:t>
            </a:r>
            <a:r>
              <a:t> ; </a:t>
            </a:r>
            <a:endParaRPr lang="fr-FR"/>
          </a:p>
          <a:p>
            <a:pPr marL="171450" indent="-171450">
              <a:buFontTx/>
              <a:buChar char="-"/>
            </a:pPr>
            <a:r>
              <a:t>et CNN </a:t>
            </a:r>
            <a:r>
              <a:rPr err="1"/>
              <a:t>MobileNet</a:t>
            </a:r>
            <a:r>
              <a:t> </a:t>
            </a:r>
            <a:r>
              <a:rPr err="1"/>
              <a:t>culmine</a:t>
            </a:r>
            <a:r>
              <a:t> à 0,88 </a:t>
            </a:r>
            <a:r>
              <a:rPr err="1"/>
              <a:t>mais</a:t>
            </a:r>
            <a:r>
              <a:t> </a:t>
            </a:r>
            <a:r>
              <a:rPr err="1"/>
              <a:t>exige</a:t>
            </a:r>
            <a:r>
              <a:t> 0,20 </a:t>
            </a:r>
            <a:r>
              <a:rPr err="1"/>
              <a:t>seconde</a:t>
            </a:r>
            <a:r>
              <a:t>. </a:t>
            </a:r>
            <a:endParaRPr lang="fr-FR"/>
          </a:p>
          <a:p>
            <a:pPr marL="0" indent="0">
              <a:buFontTx/>
              <a:buNone/>
            </a:pPr>
            <a:r>
              <a:t>Le CNN domine </a:t>
            </a:r>
            <a:r>
              <a:rPr err="1"/>
              <a:t>en</a:t>
            </a:r>
            <a:r>
              <a:t> </a:t>
            </a:r>
            <a:r>
              <a:rPr err="1"/>
              <a:t>précision</a:t>
            </a:r>
            <a:r>
              <a:t>, </a:t>
            </a:r>
            <a:r>
              <a:rPr err="1"/>
              <a:t>mais</a:t>
            </a:r>
            <a:r>
              <a:t> HOG </a:t>
            </a:r>
            <a:r>
              <a:rPr err="1"/>
              <a:t>offre</a:t>
            </a:r>
            <a:r>
              <a:t> le </a:t>
            </a:r>
            <a:r>
              <a:rPr err="1"/>
              <a:t>meilleur</a:t>
            </a:r>
            <a:r>
              <a:t> </a:t>
            </a:r>
            <a:r>
              <a:rPr err="1"/>
              <a:t>compromis</a:t>
            </a:r>
            <a:r>
              <a:t> temps‑</a:t>
            </a:r>
            <a:r>
              <a:rPr err="1"/>
              <a:t>qualité</a:t>
            </a:r>
            <a:r>
              <a:t>. </a:t>
            </a:r>
            <a:r>
              <a:rPr err="1"/>
              <a:t>Cette</a:t>
            </a:r>
            <a:r>
              <a:t> </a:t>
            </a:r>
            <a:r>
              <a:rPr err="1"/>
              <a:t>hiérarchie</a:t>
            </a:r>
            <a:r>
              <a:t> se </a:t>
            </a:r>
            <a:r>
              <a:rPr err="1"/>
              <a:t>vérifie</a:t>
            </a:r>
            <a:r>
              <a:t> </a:t>
            </a:r>
            <a:r>
              <a:rPr err="1"/>
              <a:t>également</a:t>
            </a:r>
            <a:r>
              <a:t> </a:t>
            </a:r>
            <a:r>
              <a:rPr err="1"/>
              <a:t>lors</a:t>
            </a:r>
            <a:r>
              <a:t> des </a:t>
            </a:r>
            <a:r>
              <a:rPr err="1"/>
              <a:t>démonstrations</a:t>
            </a:r>
            <a:r>
              <a:t> interactives.</a:t>
            </a:r>
          </a:p>
        </p:txBody>
      </p:sp>
      <p:sp>
        <p:nvSpPr>
          <p:cNvPr id="4" name="Slide Number Placeholder 3">
            <a:extLst>
              <a:ext uri="{FF2B5EF4-FFF2-40B4-BE49-F238E27FC236}">
                <a16:creationId xmlns:a16="http://schemas.microsoft.com/office/drawing/2014/main" id="{4BE73F51-2FA0-93FE-1A80-596096C69B32}"/>
              </a:ext>
            </a:extLst>
          </p:cNvPr>
          <p:cNvSpPr>
            <a:spLocks noGrp="1"/>
          </p:cNvSpPr>
          <p:nvPr>
            <p:ph type="sldNum" sz="quarter" idx="5"/>
          </p:nvPr>
        </p:nvSpPr>
        <p:spPr/>
      </p:sp>
    </p:spTree>
    <p:extLst>
      <p:ext uri="{BB962C8B-B14F-4D97-AF65-F5344CB8AC3E}">
        <p14:creationId xmlns:p14="http://schemas.microsoft.com/office/powerpoint/2010/main" val="177313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UniversiteParis – Image + texte fond couleur bordeau">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UniversiteParis — Contenu liste fond couleu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UniversiteParis — Texte + imag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UniversiteParis — Contenu liste + image pleine pag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UniversiteParis — Contenu liste + image">
    <p:spTree>
      <p:nvGrpSpPr>
        <p:cNvPr id="1" name=""/>
        <p:cNvGrpSpPr/>
        <p:nvPr/>
      </p:nvGrpSpPr>
      <p:grpSpPr>
        <a:xfrm>
          <a:off x="0" y="0"/>
          <a:ext cx="0" cy="0"/>
          <a:chOff x="0" y="0"/>
          <a:chExt cx="0" cy="0"/>
        </a:xfrm>
      </p:grpSpPr>
      <p:sp>
        <p:nvSpPr>
          <p:cNvPr id="2" name="PlaceHolder 1"/>
          <p:cNvSpPr>
            <a:spLocks noGrp="1"/>
          </p:cNvSpPr>
          <p:nvPr>
            <p:ph type="dt" idx="1"/>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UniversiteParis — Image + contenu list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70A723-F04C-6546-8C6D-58EED2C43D96}" type="datetime1">
              <a:rPr lang="fr-FR" smtClean="0"/>
              <a:t>20/05/2025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7328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UniversiteParis – Titre fon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UniversiteParis — Deux images V1 ">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UniversiteParis — Deux images V2">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UniversiteParis — Texte fond couleur + contenu list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UniversiteParis – Image + texte fond couleur corail">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UniversiteParis — Image pleine pag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UniversiteParis – Titre fon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UniversiteParis — Sommair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UniversiteParis — Contenu list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wmf"/><Relationship Id="rId5" Type="http://schemas.openxmlformats.org/officeDocument/2006/relationships/image" Target="../media/image3.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 name="Connecteur droit 7"/>
          <p:cNvCxnSpPr/>
          <p:nvPr/>
        </p:nvCxnSpPr>
        <p:spPr>
          <a:xfrm>
            <a:off x="288000" y="360000"/>
            <a:ext cx="8569800" cy="360"/>
          </a:xfrm>
          <a:prstGeom prst="straightConnector1">
            <a:avLst/>
          </a:prstGeom>
          <a:ln w="3175">
            <a:solidFill>
              <a:srgbClr val="000000"/>
            </a:solidFill>
          </a:ln>
        </p:spPr>
      </p:cxnSp>
      <p:pic>
        <p:nvPicPr>
          <p:cNvPr id="9" name="Image 8"/>
          <p:cNvPicPr/>
          <p:nvPr/>
        </p:nvPicPr>
        <p:blipFill>
          <a:blip r:embed="rId3"/>
          <a:stretch/>
        </p:blipFill>
        <p:spPr>
          <a:xfrm>
            <a:off x="288000" y="72000"/>
            <a:ext cx="220680" cy="215640"/>
          </a:xfrm>
          <a:prstGeom prst="rect">
            <a:avLst/>
          </a:prstGeom>
          <a:ln w="0">
            <a:noFill/>
          </a:ln>
        </p:spPr>
      </p:pic>
      <p:sp>
        <p:nvSpPr>
          <p:cNvPr id="10"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079B0270-AC79-4770-B31C-69F65BE3A8A2}"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11"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12" name="Rectangle 6"/>
          <p:cNvSpPr/>
          <p:nvPr/>
        </p:nvSpPr>
        <p:spPr>
          <a:xfrm>
            <a:off x="4572000" y="0"/>
            <a:ext cx="4571640" cy="5143320"/>
          </a:xfrm>
          <a:prstGeom prst="rect">
            <a:avLst/>
          </a:prstGeom>
          <a:solidFill>
            <a:srgbClr val="92183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fr-FR" sz="1350" b="0" strike="noStrike" spc="-1">
              <a:solidFill>
                <a:schemeClr val="lt1"/>
              </a:solidFill>
              <a:latin typeface="Calibri"/>
            </a:endParaRPr>
          </a:p>
        </p:txBody>
      </p:sp>
      <p:sp>
        <p:nvSpPr>
          <p:cNvPr id="13" name="PlaceHolder 1"/>
          <p:cNvSpPr>
            <a:spLocks noGrp="1"/>
          </p:cNvSpPr>
          <p:nvPr>
            <p:ph type="body"/>
          </p:nvPr>
        </p:nvSpPr>
        <p:spPr>
          <a:xfrm>
            <a:off x="5235480" y="636480"/>
            <a:ext cx="3239640" cy="3870000"/>
          </a:xfrm>
          <a:prstGeom prst="rect">
            <a:avLst/>
          </a:prstGeom>
          <a:noFill/>
          <a:ln w="0">
            <a:noFill/>
          </a:ln>
        </p:spPr>
        <p:txBody>
          <a:bodyPr lIns="0" tIns="0" rIns="0" bIns="0" anchor="ctr">
            <a:normAutofit/>
          </a:bodyPr>
          <a:lstStyle/>
          <a:p>
            <a:pPr indent="0" algn="ctr" defTabSz="685800">
              <a:lnSpc>
                <a:spcPts val="2801"/>
              </a:lnSpc>
              <a:spcBef>
                <a:spcPts val="751"/>
              </a:spcBef>
              <a:buNone/>
              <a:tabLst>
                <a:tab pos="0" algn="l"/>
              </a:tabLst>
            </a:pPr>
            <a:r>
              <a:rPr lang="fr-FR" sz="2200" b="1" strike="noStrike" spc="-1">
                <a:solidFill>
                  <a:schemeClr val="lt1"/>
                </a:solidFill>
                <a:latin typeface="Lucida Sans"/>
                <a:ea typeface="Lucida Sans"/>
              </a:rPr>
              <a:t>Cliquez pour modifier les styles du texte du masque</a:t>
            </a:r>
            <a:endParaRPr lang="fr-FR" sz="2200" b="0" strike="noStrike" spc="-1">
              <a:solidFill>
                <a:schemeClr val="dk1"/>
              </a:solidFill>
              <a:latin typeface="Calibri"/>
            </a:endParaRPr>
          </a:p>
          <a:p>
            <a:pPr marL="343080" indent="0" defTabSz="685800">
              <a:lnSpc>
                <a:spcPct val="90000"/>
              </a:lnSpc>
              <a:spcBef>
                <a:spcPts val="374"/>
              </a:spcBef>
              <a:buNone/>
              <a:tabLst>
                <a:tab pos="0" algn="l"/>
              </a:tabLst>
            </a:pPr>
            <a:r>
              <a:rPr lang="fr-FR" sz="1800" b="0" strike="noStrike" spc="-1">
                <a:solidFill>
                  <a:schemeClr val="dk1"/>
                </a:solidFill>
                <a:latin typeface="Calibri"/>
                <a:ea typeface="Lucida Sans"/>
              </a:rPr>
              <a:t>Deuxième niveau</a:t>
            </a:r>
            <a:endParaRPr lang="fr-FR" sz="1800" b="0" strike="noStrike" spc="-1">
              <a:solidFill>
                <a:schemeClr val="dk1"/>
              </a:solidFill>
              <a:latin typeface="Calibri"/>
            </a:endParaRPr>
          </a:p>
          <a:p>
            <a:pPr marL="685800" indent="0" defTabSz="685800">
              <a:lnSpc>
                <a:spcPct val="90000"/>
              </a:lnSpc>
              <a:spcBef>
                <a:spcPts val="374"/>
              </a:spcBef>
              <a:buNone/>
              <a:tabLst>
                <a:tab pos="0" algn="l"/>
              </a:tabLst>
            </a:pPr>
            <a:r>
              <a:rPr lang="fr-FR" sz="1500" b="0" strike="noStrike" spc="-1">
                <a:solidFill>
                  <a:schemeClr val="dk1"/>
                </a:solidFill>
                <a:latin typeface="Calibri"/>
                <a:ea typeface="Lucida Sans"/>
              </a:rPr>
              <a:t>Troisième niveau</a:t>
            </a:r>
            <a:endParaRPr lang="fr-FR" sz="1500" b="0" strike="noStrike" spc="-1">
              <a:solidFill>
                <a:schemeClr val="dk1"/>
              </a:solidFill>
              <a:latin typeface="Calibri"/>
            </a:endParaRPr>
          </a:p>
        </p:txBody>
      </p:sp>
      <p:sp>
        <p:nvSpPr>
          <p:cNvPr id="14" name="PlaceHolder 2"/>
          <p:cNvSpPr>
            <a:spLocks noGrp="1"/>
          </p:cNvSpPr>
          <p:nvPr>
            <p:ph type="body"/>
          </p:nvPr>
        </p:nvSpPr>
        <p:spPr>
          <a:xfrm>
            <a:off x="-5400" y="0"/>
            <a:ext cx="457164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
        <p:nvSpPr>
          <p:cNvPr id="15"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4A94E850-E734-44CD-8D7F-327212D1C8E7}"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cxnSp>
        <p:nvCxnSpPr>
          <p:cNvPr id="16" name="Connecteur droit 10"/>
          <p:cNvCxnSpPr/>
          <p:nvPr/>
        </p:nvCxnSpPr>
        <p:spPr>
          <a:xfrm>
            <a:off x="288000" y="360000"/>
            <a:ext cx="8569800" cy="360"/>
          </a:xfrm>
          <a:prstGeom prst="straightConnector1">
            <a:avLst/>
          </a:prstGeom>
          <a:ln w="3175">
            <a:solidFill>
              <a:srgbClr val="000000"/>
            </a:solidFill>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DEE6F3"/>
        </a:solidFill>
        <a:effectLst/>
      </p:bgPr>
    </p:bg>
    <p:spTree>
      <p:nvGrpSpPr>
        <p:cNvPr id="1" name=""/>
        <p:cNvGrpSpPr/>
        <p:nvPr/>
      </p:nvGrpSpPr>
      <p:grpSpPr>
        <a:xfrm>
          <a:off x="0" y="0"/>
          <a:ext cx="0" cy="0"/>
          <a:chOff x="0" y="0"/>
          <a:chExt cx="0" cy="0"/>
        </a:xfrm>
      </p:grpSpPr>
      <p:cxnSp>
        <p:nvCxnSpPr>
          <p:cNvPr id="76" name="Connecteur droit 7"/>
          <p:cNvCxnSpPr/>
          <p:nvPr/>
        </p:nvCxnSpPr>
        <p:spPr>
          <a:xfrm>
            <a:off x="288000" y="360000"/>
            <a:ext cx="8569800" cy="360"/>
          </a:xfrm>
          <a:prstGeom prst="straightConnector1">
            <a:avLst/>
          </a:prstGeom>
          <a:ln w="3175">
            <a:solidFill>
              <a:srgbClr val="000000"/>
            </a:solidFill>
          </a:ln>
        </p:spPr>
      </p:cxnSp>
      <p:pic>
        <p:nvPicPr>
          <p:cNvPr id="77" name="Image 8"/>
          <p:cNvPicPr/>
          <p:nvPr/>
        </p:nvPicPr>
        <p:blipFill>
          <a:blip r:embed="rId3"/>
          <a:stretch/>
        </p:blipFill>
        <p:spPr>
          <a:xfrm>
            <a:off x="288000" y="72000"/>
            <a:ext cx="220680" cy="215640"/>
          </a:xfrm>
          <a:prstGeom prst="rect">
            <a:avLst/>
          </a:prstGeom>
          <a:ln w="0">
            <a:noFill/>
          </a:ln>
        </p:spPr>
      </p:pic>
      <p:sp>
        <p:nvSpPr>
          <p:cNvPr id="78"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BF3F2677-26DC-4640-8CF6-0F747EB35D01}"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79"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80" name="PlaceHolder 1"/>
          <p:cNvSpPr>
            <a:spLocks noGrp="1"/>
          </p:cNvSpPr>
          <p:nvPr>
            <p:ph type="body"/>
          </p:nvPr>
        </p:nvSpPr>
        <p:spPr>
          <a:xfrm>
            <a:off x="1079640" y="1080000"/>
            <a:ext cx="7778520" cy="334404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1" name="Connecteur droit 7"/>
          <p:cNvCxnSpPr/>
          <p:nvPr/>
        </p:nvCxnSpPr>
        <p:spPr>
          <a:xfrm>
            <a:off x="288000" y="360000"/>
            <a:ext cx="8569800" cy="360"/>
          </a:xfrm>
          <a:prstGeom prst="straightConnector1">
            <a:avLst/>
          </a:prstGeom>
          <a:ln w="3175">
            <a:solidFill>
              <a:srgbClr val="000000"/>
            </a:solidFill>
          </a:ln>
        </p:spPr>
      </p:cxnSp>
      <p:pic>
        <p:nvPicPr>
          <p:cNvPr id="82" name="Image 8"/>
          <p:cNvPicPr/>
          <p:nvPr/>
        </p:nvPicPr>
        <p:blipFill>
          <a:blip r:embed="rId3"/>
          <a:stretch/>
        </p:blipFill>
        <p:spPr>
          <a:xfrm>
            <a:off x="288000" y="72000"/>
            <a:ext cx="220680" cy="215640"/>
          </a:xfrm>
          <a:prstGeom prst="rect">
            <a:avLst/>
          </a:prstGeom>
          <a:ln w="0">
            <a:noFill/>
          </a:ln>
        </p:spPr>
      </p:pic>
      <p:sp>
        <p:nvSpPr>
          <p:cNvPr id="83"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5F9E79D5-B157-4FE3-A848-14032C764745}"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84"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85" name="PlaceHolder 1"/>
          <p:cNvSpPr>
            <a:spLocks noGrp="1"/>
          </p:cNvSpPr>
          <p:nvPr>
            <p:ph type="body"/>
          </p:nvPr>
        </p:nvSpPr>
        <p:spPr>
          <a:xfrm>
            <a:off x="1078920" y="1189080"/>
            <a:ext cx="2406240" cy="3701160"/>
          </a:xfrm>
          <a:prstGeom prst="rect">
            <a:avLst/>
          </a:prstGeom>
          <a:noFill/>
          <a:ln w="0">
            <a:noFill/>
          </a:ln>
        </p:spPr>
        <p:txBody>
          <a:bodyPr lIns="0" tIns="0" rIns="0" bIns="0" anchor="t">
            <a:normAutofit/>
          </a:bodyPr>
          <a:lstStyle/>
          <a:p>
            <a:pPr indent="0" defTabSz="685800">
              <a:lnSpc>
                <a:spcPct val="90000"/>
              </a:lnSpc>
              <a:spcBef>
                <a:spcPts val="751"/>
              </a:spcBef>
              <a:buNone/>
              <a:tabLst>
                <a:tab pos="0" algn="l"/>
              </a:tabLst>
            </a:pPr>
            <a:r>
              <a:rPr lang="fr-FR" sz="1600" b="0" strike="noStrike" spc="-1">
                <a:solidFill>
                  <a:schemeClr val="dk1"/>
                </a:solidFill>
                <a:latin typeface="Lucida Sans"/>
                <a:ea typeface="Lucida Sans"/>
              </a:rPr>
              <a:t>Insérer texte </a:t>
            </a:r>
            <a:endParaRPr lang="fr-FR" sz="1600" b="0" strike="noStrike" spc="-1">
              <a:solidFill>
                <a:schemeClr val="dk1"/>
              </a:solidFill>
              <a:latin typeface="Calibri"/>
            </a:endParaRPr>
          </a:p>
        </p:txBody>
      </p:sp>
      <p:sp>
        <p:nvSpPr>
          <p:cNvPr id="86" name="PlaceHolder 2"/>
          <p:cNvSpPr>
            <a:spLocks noGrp="1"/>
          </p:cNvSpPr>
          <p:nvPr>
            <p:ph type="body"/>
          </p:nvPr>
        </p:nvSpPr>
        <p:spPr>
          <a:xfrm>
            <a:off x="4564440" y="0"/>
            <a:ext cx="457164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
        <p:nvSpPr>
          <p:cNvPr id="87" name="PlaceHolder 3"/>
          <p:cNvSpPr>
            <a:spLocks noGrp="1"/>
          </p:cNvSpPr>
          <p:nvPr>
            <p:ph type="body"/>
          </p:nvPr>
        </p:nvSpPr>
        <p:spPr>
          <a:xfrm>
            <a:off x="1080000" y="648000"/>
            <a:ext cx="2405160" cy="287640"/>
          </a:xfrm>
          <a:prstGeom prst="rect">
            <a:avLst/>
          </a:prstGeom>
          <a:noFill/>
          <a:ln w="0">
            <a:noFill/>
          </a:ln>
        </p:spPr>
        <p:txBody>
          <a:bodyPr lIns="0" tIns="0" rIns="0" bIns="0" anchor="t">
            <a:normAutofit/>
          </a:bodyPr>
          <a:lstStyle/>
          <a:p>
            <a:pPr indent="0" defTabSz="685800">
              <a:lnSpc>
                <a:spcPct val="90000"/>
              </a:lnSpc>
              <a:spcBef>
                <a:spcPts val="751"/>
              </a:spcBef>
              <a:buNone/>
              <a:tabLst>
                <a:tab pos="0" algn="l"/>
              </a:tabLst>
            </a:pPr>
            <a:r>
              <a:rPr lang="fr-FR" sz="1600" b="0" strike="noStrike" spc="-1">
                <a:solidFill>
                  <a:srgbClr val="8A1538"/>
                </a:solidFill>
                <a:latin typeface="Lucida Sans"/>
                <a:ea typeface="Lucida Sans"/>
              </a:rPr>
              <a:t>Titre de la partie</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8" name="Connecteur droit 7"/>
          <p:cNvCxnSpPr/>
          <p:nvPr/>
        </p:nvCxnSpPr>
        <p:spPr>
          <a:xfrm>
            <a:off x="288000" y="360000"/>
            <a:ext cx="8569800" cy="360"/>
          </a:xfrm>
          <a:prstGeom prst="straightConnector1">
            <a:avLst/>
          </a:prstGeom>
          <a:ln w="3175">
            <a:solidFill>
              <a:srgbClr val="000000"/>
            </a:solidFill>
          </a:ln>
        </p:spPr>
      </p:cxnSp>
      <p:pic>
        <p:nvPicPr>
          <p:cNvPr id="89" name="Image 8"/>
          <p:cNvPicPr/>
          <p:nvPr/>
        </p:nvPicPr>
        <p:blipFill>
          <a:blip r:embed="rId3"/>
          <a:stretch/>
        </p:blipFill>
        <p:spPr>
          <a:xfrm>
            <a:off x="288000" y="72000"/>
            <a:ext cx="220680" cy="215640"/>
          </a:xfrm>
          <a:prstGeom prst="rect">
            <a:avLst/>
          </a:prstGeom>
          <a:ln w="0">
            <a:noFill/>
          </a:ln>
        </p:spPr>
      </p:pic>
      <p:sp>
        <p:nvSpPr>
          <p:cNvPr id="90"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4CA949E5-4270-4C91-A7A3-5F3A68FBDD04}"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91"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92" name="PlaceHolder 1"/>
          <p:cNvSpPr>
            <a:spLocks noGrp="1"/>
          </p:cNvSpPr>
          <p:nvPr>
            <p:ph type="body"/>
          </p:nvPr>
        </p:nvSpPr>
        <p:spPr>
          <a:xfrm>
            <a:off x="4564440" y="0"/>
            <a:ext cx="457164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
        <p:nvSpPr>
          <p:cNvPr id="93" name="PlaceHolder 2"/>
          <p:cNvSpPr>
            <a:spLocks noGrp="1"/>
          </p:cNvSpPr>
          <p:nvPr>
            <p:ph type="body"/>
          </p:nvPr>
        </p:nvSpPr>
        <p:spPr>
          <a:xfrm>
            <a:off x="1080000" y="1129680"/>
            <a:ext cx="2405160" cy="287964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94" name="Connecteur droit 7"/>
          <p:cNvCxnSpPr/>
          <p:nvPr/>
        </p:nvCxnSpPr>
        <p:spPr>
          <a:xfrm>
            <a:off x="288000" y="360000"/>
            <a:ext cx="8569800" cy="360"/>
          </a:xfrm>
          <a:prstGeom prst="straightConnector1">
            <a:avLst/>
          </a:prstGeom>
          <a:ln w="3175">
            <a:solidFill>
              <a:srgbClr val="000000"/>
            </a:solidFill>
          </a:ln>
        </p:spPr>
      </p:cxnSp>
      <p:pic>
        <p:nvPicPr>
          <p:cNvPr id="95" name="Image 8"/>
          <p:cNvPicPr/>
          <p:nvPr/>
        </p:nvPicPr>
        <p:blipFill>
          <a:blip r:embed="rId3"/>
          <a:stretch/>
        </p:blipFill>
        <p:spPr>
          <a:xfrm>
            <a:off x="288000" y="72000"/>
            <a:ext cx="220680" cy="215640"/>
          </a:xfrm>
          <a:prstGeom prst="rect">
            <a:avLst/>
          </a:prstGeom>
          <a:ln w="0">
            <a:noFill/>
          </a:ln>
        </p:spPr>
      </p:pic>
      <p:sp>
        <p:nvSpPr>
          <p:cNvPr id="96"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34184FBC-96B9-4492-A7E6-F3B682D066BA}"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97"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98" name="PlaceHolder 1"/>
          <p:cNvSpPr>
            <a:spLocks noGrp="1"/>
          </p:cNvSpPr>
          <p:nvPr>
            <p:ph type="dt" idx="1"/>
          </p:nvPr>
        </p:nvSpPr>
        <p:spPr>
          <a:xfrm>
            <a:off x="6827400" y="2520"/>
            <a:ext cx="2057040" cy="273600"/>
          </a:xfrm>
          <a:prstGeom prst="rect">
            <a:avLst/>
          </a:prstGeom>
          <a:noFill/>
          <a:ln w="0">
            <a:noFill/>
          </a:ln>
        </p:spPr>
        <p:txBody>
          <a:bodyPr lIns="90000" tIns="45000" rIns="90000" bIns="45000" anchor="t">
            <a:noAutofit/>
          </a:bodyPr>
          <a:lstStyle>
            <a:lvl1pPr indent="0" defTabSz="685800">
              <a:lnSpc>
                <a:spcPct val="100000"/>
              </a:lnSpc>
              <a:buNone/>
              <a:defRPr lang="fr-FR" sz="1350" b="0" strike="noStrike" spc="-1">
                <a:solidFill>
                  <a:schemeClr val="dk1"/>
                </a:solidFill>
                <a:latin typeface="Calibri"/>
              </a:defRPr>
            </a:lvl1pPr>
          </a:lstStyle>
          <a:p>
            <a:pPr indent="0" defTabSz="685800">
              <a:lnSpc>
                <a:spcPct val="100000"/>
              </a:lnSpc>
              <a:buNone/>
            </a:pPr>
            <a:r>
              <a:rPr lang="fr-FR" sz="1350" b="0" strike="noStrike" spc="-1">
                <a:solidFill>
                  <a:schemeClr val="dk1"/>
                </a:solidFill>
                <a:latin typeface="Calibri"/>
              </a:rPr>
              <a:t>&lt;date/heure&gt;</a:t>
            </a:r>
            <a:endParaRPr lang="fr-FR" sz="1350" b="0" strike="noStrike" spc="-1">
              <a:solidFill>
                <a:srgbClr val="000000"/>
              </a:solidFill>
              <a:latin typeface="Calibri"/>
            </a:endParaRPr>
          </a:p>
        </p:txBody>
      </p:sp>
      <p:sp>
        <p:nvSpPr>
          <p:cNvPr id="99" name="PlaceHolder 2"/>
          <p:cNvSpPr>
            <a:spLocks noGrp="1"/>
          </p:cNvSpPr>
          <p:nvPr>
            <p:ph type="body"/>
          </p:nvPr>
        </p:nvSpPr>
        <p:spPr>
          <a:xfrm>
            <a:off x="1080000" y="1129680"/>
            <a:ext cx="3438360" cy="287964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
        <p:nvSpPr>
          <p:cNvPr id="100" name="PlaceHolder 3"/>
          <p:cNvSpPr>
            <a:spLocks noGrp="1"/>
          </p:cNvSpPr>
          <p:nvPr>
            <p:ph type="body"/>
          </p:nvPr>
        </p:nvSpPr>
        <p:spPr>
          <a:xfrm>
            <a:off x="5645880" y="898560"/>
            <a:ext cx="2411640" cy="334404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101" name="Connecteur droit 7"/>
          <p:cNvCxnSpPr/>
          <p:nvPr/>
        </p:nvCxnSpPr>
        <p:spPr>
          <a:xfrm>
            <a:off x="288000" y="360000"/>
            <a:ext cx="8569800" cy="360"/>
          </a:xfrm>
          <a:prstGeom prst="straightConnector1">
            <a:avLst/>
          </a:prstGeom>
          <a:ln w="3175">
            <a:solidFill>
              <a:srgbClr val="000000"/>
            </a:solidFill>
          </a:ln>
        </p:spPr>
      </p:cxnSp>
      <p:pic>
        <p:nvPicPr>
          <p:cNvPr id="102" name="Image 8"/>
          <p:cNvPicPr/>
          <p:nvPr/>
        </p:nvPicPr>
        <p:blipFill>
          <a:blip r:embed="rId3"/>
          <a:stretch/>
        </p:blipFill>
        <p:spPr>
          <a:xfrm>
            <a:off x="288000" y="72000"/>
            <a:ext cx="220680" cy="215640"/>
          </a:xfrm>
          <a:prstGeom prst="rect">
            <a:avLst/>
          </a:prstGeom>
          <a:ln w="0">
            <a:noFill/>
          </a:ln>
        </p:spPr>
      </p:pic>
      <p:sp>
        <p:nvSpPr>
          <p:cNvPr id="103"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DF6AC361-27AD-41E3-9806-CFF5564D4F2D}"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104"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105" name="PlaceHolder 1"/>
          <p:cNvSpPr>
            <a:spLocks noGrp="1"/>
          </p:cNvSpPr>
          <p:nvPr>
            <p:ph type="body"/>
          </p:nvPr>
        </p:nvSpPr>
        <p:spPr>
          <a:xfrm>
            <a:off x="4619160" y="1129680"/>
            <a:ext cx="3438360" cy="287964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AppleSymbols"/>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
        <p:nvSpPr>
          <p:cNvPr id="106" name="PlaceHolder 2"/>
          <p:cNvSpPr>
            <a:spLocks noGrp="1"/>
          </p:cNvSpPr>
          <p:nvPr>
            <p:ph type="body"/>
          </p:nvPr>
        </p:nvSpPr>
        <p:spPr>
          <a:xfrm>
            <a:off x="1080000" y="898560"/>
            <a:ext cx="2411640" cy="334404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53" name="Connecteur droit 7"/>
          <p:cNvCxnSpPr/>
          <p:nvPr/>
        </p:nvCxnSpPr>
        <p:spPr>
          <a:xfrm>
            <a:off x="288000" y="360000"/>
            <a:ext cx="8569800" cy="360"/>
          </a:xfrm>
          <a:prstGeom prst="straightConnector1">
            <a:avLst/>
          </a:prstGeom>
          <a:ln w="3175">
            <a:solidFill>
              <a:srgbClr val="000000"/>
            </a:solidFill>
          </a:ln>
        </p:spPr>
      </p:cxnSp>
      <p:pic>
        <p:nvPicPr>
          <p:cNvPr id="54" name="Image 8"/>
          <p:cNvPicPr/>
          <p:nvPr/>
        </p:nvPicPr>
        <p:blipFill>
          <a:blip r:embed="rId4"/>
          <a:stretch/>
        </p:blipFill>
        <p:spPr>
          <a:xfrm>
            <a:off x="288000" y="72000"/>
            <a:ext cx="220680" cy="215640"/>
          </a:xfrm>
          <a:prstGeom prst="rect">
            <a:avLst/>
          </a:prstGeom>
          <a:ln w="0">
            <a:noFill/>
          </a:ln>
        </p:spPr>
      </p:pic>
      <p:sp>
        <p:nvSpPr>
          <p:cNvPr id="55" name="Footer Placeholder 4" hidden="1"/>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668129E9-8BAE-4D96-A54C-B56DC64D1766}"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56" name="Footer Placeholder 4" hidden="1"/>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pic>
        <p:nvPicPr>
          <p:cNvPr id="57" name="Image 6"/>
          <p:cNvPicPr/>
          <p:nvPr/>
        </p:nvPicPr>
        <p:blipFill>
          <a:blip r:embed="rId5"/>
          <a:stretch/>
        </p:blipFill>
        <p:spPr>
          <a:xfrm>
            <a:off x="0" y="0"/>
            <a:ext cx="9140760" cy="5143320"/>
          </a:xfrm>
          <a:prstGeom prst="rect">
            <a:avLst/>
          </a:prstGeom>
          <a:ln w="0">
            <a:noFill/>
          </a:ln>
        </p:spPr>
      </p:pic>
      <p:cxnSp>
        <p:nvCxnSpPr>
          <p:cNvPr id="58" name="Connecteur droit 8"/>
          <p:cNvCxnSpPr/>
          <p:nvPr/>
        </p:nvCxnSpPr>
        <p:spPr>
          <a:xfrm>
            <a:off x="288000" y="803880"/>
            <a:ext cx="8569800" cy="360"/>
          </a:xfrm>
          <a:prstGeom prst="straightConnector1">
            <a:avLst/>
          </a:prstGeom>
          <a:ln w="3175">
            <a:solidFill>
              <a:srgbClr val="000000"/>
            </a:solidFill>
          </a:ln>
        </p:spPr>
      </p:cxnSp>
      <p:pic>
        <p:nvPicPr>
          <p:cNvPr id="59" name="Image 9"/>
          <p:cNvPicPr/>
          <p:nvPr/>
        </p:nvPicPr>
        <p:blipFill>
          <a:blip r:embed="rId6"/>
          <a:stretch/>
        </p:blipFill>
        <p:spPr>
          <a:xfrm>
            <a:off x="195120" y="185760"/>
            <a:ext cx="1416240" cy="539640"/>
          </a:xfrm>
          <a:prstGeom prst="rect">
            <a:avLst/>
          </a:prstGeom>
          <a:ln w="0">
            <a:noFill/>
          </a:ln>
        </p:spPr>
      </p:pic>
      <p:sp>
        <p:nvSpPr>
          <p:cNvPr id="60" name="PlaceHolder 1"/>
          <p:cNvSpPr>
            <a:spLocks noGrp="1"/>
          </p:cNvSpPr>
          <p:nvPr>
            <p:ph type="title"/>
          </p:nvPr>
        </p:nvSpPr>
        <p:spPr>
          <a:xfrm>
            <a:off x="1080000" y="1800000"/>
            <a:ext cx="7775640" cy="1223640"/>
          </a:xfrm>
          <a:prstGeom prst="rect">
            <a:avLst/>
          </a:prstGeom>
          <a:noFill/>
          <a:ln w="0">
            <a:noFill/>
          </a:ln>
        </p:spPr>
        <p:txBody>
          <a:bodyPr lIns="0" tIns="0" rIns="0" bIns="0" anchor="t">
            <a:noAutofit/>
          </a:bodyPr>
          <a:lstStyle/>
          <a:p>
            <a:pPr indent="0" defTabSz="685800">
              <a:lnSpc>
                <a:spcPct val="90000"/>
              </a:lnSpc>
              <a:buNone/>
            </a:pPr>
            <a:r>
              <a:rPr lang="fr-FR" sz="4400" b="0" strike="noStrike" spc="-1">
                <a:solidFill>
                  <a:schemeClr val="dk1"/>
                </a:solidFill>
                <a:latin typeface="Lucida Sans"/>
                <a:ea typeface="Lucida Sans"/>
              </a:rPr>
              <a:t>Titre de la présentation </a:t>
            </a:r>
            <a:br>
              <a:rPr sz="4400"/>
            </a:br>
            <a:r>
              <a:rPr lang="fr-FR" sz="4400" b="0" strike="noStrike" spc="-1">
                <a:solidFill>
                  <a:schemeClr val="dk1"/>
                </a:solidFill>
                <a:latin typeface="Lucida Sans"/>
                <a:ea typeface="Lucida Sans"/>
              </a:rPr>
              <a:t>en Lucida Sans</a:t>
            </a:r>
            <a:endParaRPr lang="fr-FR" sz="4400" b="0" strike="noStrike" spc="-1">
              <a:solidFill>
                <a:schemeClr val="dk1"/>
              </a:solidFill>
              <a:latin typeface="Calibri"/>
            </a:endParaRPr>
          </a:p>
        </p:txBody>
      </p:sp>
      <p:sp>
        <p:nvSpPr>
          <p:cNvPr id="5" name="Rectangle 4">
            <a:extLst>
              <a:ext uri="{FF2B5EF4-FFF2-40B4-BE49-F238E27FC236}">
                <a16:creationId xmlns:a16="http://schemas.microsoft.com/office/drawing/2014/main" id="{6A9D93F4-0E33-8DC5-8B94-B2DE14481E2F}"/>
              </a:ext>
            </a:extLst>
          </p:cNvPr>
          <p:cNvSpPr/>
          <p:nvPr userDrawn="1"/>
        </p:nvSpPr>
        <p:spPr>
          <a:xfrm>
            <a:off x="0" y="4753477"/>
            <a:ext cx="9144000" cy="391886"/>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 name="Date Placeholder 3">
            <a:extLst>
              <a:ext uri="{FF2B5EF4-FFF2-40B4-BE49-F238E27FC236}">
                <a16:creationId xmlns:a16="http://schemas.microsoft.com/office/drawing/2014/main" id="{1023AE3E-D47F-34FE-2102-D071677B170D}"/>
              </a:ext>
            </a:extLst>
          </p:cNvPr>
          <p:cNvSpPr txBox="1">
            <a:spLocks/>
          </p:cNvSpPr>
          <p:nvPr userDrawn="1"/>
        </p:nvSpPr>
        <p:spPr>
          <a:xfrm>
            <a:off x="2958547" y="4830963"/>
            <a:ext cx="3567163" cy="2880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sz="700" b="0" i="0" u="none" strike="noStrike">
                <a:solidFill>
                  <a:schemeClr val="bg1"/>
                </a:solidFill>
                <a:effectLst/>
                <a:latin typeface="Helvetica" pitchFamily="2" charset="0"/>
              </a:rPr>
              <a:t>Projet L2 : Système de recherche d’images par le contenu (CBIR)</a:t>
            </a:r>
            <a:endParaRPr lang="en-US" sz="700" b="0">
              <a:solidFill>
                <a:schemeClr val="bg1"/>
              </a:solidFill>
              <a:latin typeface="Helvetica" pitchFamily="2" charset="0"/>
            </a:endParaRPr>
          </a:p>
        </p:txBody>
      </p:sp>
      <p:sp>
        <p:nvSpPr>
          <p:cNvPr id="3" name="Date Placeholder 3">
            <a:extLst>
              <a:ext uri="{FF2B5EF4-FFF2-40B4-BE49-F238E27FC236}">
                <a16:creationId xmlns:a16="http://schemas.microsoft.com/office/drawing/2014/main" id="{27FA2BA4-FF0C-4BF5-8759-9CF0B90DC00B}"/>
              </a:ext>
            </a:extLst>
          </p:cNvPr>
          <p:cNvSpPr txBox="1">
            <a:spLocks/>
          </p:cNvSpPr>
          <p:nvPr userDrawn="1"/>
        </p:nvSpPr>
        <p:spPr>
          <a:xfrm>
            <a:off x="0" y="4841778"/>
            <a:ext cx="2680684" cy="2880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sz="700" b="0" i="0" u="none" strike="noStrike" dirty="0">
                <a:solidFill>
                  <a:schemeClr val="bg1"/>
                </a:solidFill>
                <a:effectLst/>
                <a:latin typeface="Helvetica" pitchFamily="2" charset="0"/>
              </a:rPr>
              <a:t>L. Denys, R. Brahimi, L. Bennani, S. </a:t>
            </a:r>
            <a:r>
              <a:rPr lang="fr-FR" sz="700" b="0" i="0" u="none" strike="noStrike" dirty="0" err="1">
                <a:solidFill>
                  <a:schemeClr val="bg1"/>
                </a:solidFill>
                <a:effectLst/>
                <a:latin typeface="Helvetica" pitchFamily="2" charset="0"/>
              </a:rPr>
              <a:t>Aibibaouen</a:t>
            </a:r>
            <a:endParaRPr lang="en-US" sz="700" b="0" dirty="0">
              <a:solidFill>
                <a:schemeClr val="bg1"/>
              </a:solidFill>
              <a:latin typeface="Helvetica" pitchFamily="2" charset="0"/>
            </a:endParaRPr>
          </a:p>
        </p:txBody>
      </p:sp>
      <p:sp>
        <p:nvSpPr>
          <p:cNvPr id="4" name="Slide Number Placeholder 5">
            <a:extLst>
              <a:ext uri="{FF2B5EF4-FFF2-40B4-BE49-F238E27FC236}">
                <a16:creationId xmlns:a16="http://schemas.microsoft.com/office/drawing/2014/main" id="{61BC9D01-D9FE-CA19-18D8-5EE762BDA411}"/>
              </a:ext>
            </a:extLst>
          </p:cNvPr>
          <p:cNvSpPr txBox="1">
            <a:spLocks/>
          </p:cNvSpPr>
          <p:nvPr userDrawn="1"/>
        </p:nvSpPr>
        <p:spPr>
          <a:xfrm>
            <a:off x="6748728" y="4764653"/>
            <a:ext cx="2133600" cy="365125"/>
          </a:xfrm>
          <a:prstGeom prst="rect">
            <a:avLst/>
          </a:prstGeom>
        </p:spPr>
        <p:txBody>
          <a:bodyPr/>
          <a:lstStyle>
            <a:defPPr>
              <a:defRPr lang="en-US"/>
            </a:defPPr>
            <a:lvl1pPr marL="0" algn="l" defTabSz="457200" rtl="0" eaLnBrk="1" latinLnBrk="0" hangingPunct="1">
              <a:defRPr sz="16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1FF6DA9-008F-8B48-92A6-B652298478BF}" type="slidenum">
              <a:rPr lang="en-US" sz="1200" smtClean="0">
                <a:solidFill>
                  <a:schemeClr val="bg1"/>
                </a:solidFill>
              </a:rPr>
              <a:pPr algn="r"/>
              <a:t>‹N°›</a:t>
            </a:fld>
            <a:endParaRPr lang="en-US" sz="1200">
              <a:solidFill>
                <a:schemeClr val="bg1"/>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17" name="Connecteur droit 7"/>
          <p:cNvCxnSpPr/>
          <p:nvPr/>
        </p:nvCxnSpPr>
        <p:spPr>
          <a:xfrm>
            <a:off x="288000" y="360000"/>
            <a:ext cx="8569800" cy="360"/>
          </a:xfrm>
          <a:prstGeom prst="straightConnector1">
            <a:avLst/>
          </a:prstGeom>
          <a:ln w="3175">
            <a:solidFill>
              <a:srgbClr val="000000"/>
            </a:solidFill>
          </a:ln>
        </p:spPr>
      </p:cxnSp>
      <p:pic>
        <p:nvPicPr>
          <p:cNvPr id="18" name="Image 8"/>
          <p:cNvPicPr/>
          <p:nvPr/>
        </p:nvPicPr>
        <p:blipFill>
          <a:blip r:embed="rId3"/>
          <a:stretch/>
        </p:blipFill>
        <p:spPr>
          <a:xfrm>
            <a:off x="288000" y="72000"/>
            <a:ext cx="220680" cy="215640"/>
          </a:xfrm>
          <a:prstGeom prst="rect">
            <a:avLst/>
          </a:prstGeom>
          <a:ln w="0">
            <a:noFill/>
          </a:ln>
        </p:spPr>
      </p:pic>
      <p:sp>
        <p:nvSpPr>
          <p:cNvPr id="19"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F28FA07B-5F30-4FC3-A481-8BFFAE4C98D1}"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20"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21" name="PlaceHolder 1"/>
          <p:cNvSpPr>
            <a:spLocks noGrp="1"/>
          </p:cNvSpPr>
          <p:nvPr>
            <p:ph type="body"/>
          </p:nvPr>
        </p:nvSpPr>
        <p:spPr>
          <a:xfrm>
            <a:off x="5659560" y="898560"/>
            <a:ext cx="2411640" cy="334404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
        <p:nvSpPr>
          <p:cNvPr id="22" name="PlaceHolder 2"/>
          <p:cNvSpPr>
            <a:spLocks noGrp="1"/>
          </p:cNvSpPr>
          <p:nvPr>
            <p:ph type="body"/>
          </p:nvPr>
        </p:nvSpPr>
        <p:spPr>
          <a:xfrm>
            <a:off x="0" y="0"/>
            <a:ext cx="457164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23" name="Connecteur droit 7"/>
          <p:cNvCxnSpPr/>
          <p:nvPr/>
        </p:nvCxnSpPr>
        <p:spPr>
          <a:xfrm>
            <a:off x="288000" y="360000"/>
            <a:ext cx="8569800" cy="360"/>
          </a:xfrm>
          <a:prstGeom prst="straightConnector1">
            <a:avLst/>
          </a:prstGeom>
          <a:ln w="3175">
            <a:solidFill>
              <a:srgbClr val="000000"/>
            </a:solidFill>
          </a:ln>
        </p:spPr>
      </p:cxnSp>
      <p:pic>
        <p:nvPicPr>
          <p:cNvPr id="24" name="Image 8"/>
          <p:cNvPicPr/>
          <p:nvPr/>
        </p:nvPicPr>
        <p:blipFill>
          <a:blip r:embed="rId3"/>
          <a:stretch/>
        </p:blipFill>
        <p:spPr>
          <a:xfrm>
            <a:off x="288000" y="72000"/>
            <a:ext cx="220680" cy="215640"/>
          </a:xfrm>
          <a:prstGeom prst="rect">
            <a:avLst/>
          </a:prstGeom>
          <a:ln w="0">
            <a:noFill/>
          </a:ln>
        </p:spPr>
      </p:pic>
      <p:sp>
        <p:nvSpPr>
          <p:cNvPr id="25"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6231C493-6E4F-4E72-A526-AC00FD301528}"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26"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27" name="PlaceHolder 1"/>
          <p:cNvSpPr>
            <a:spLocks noGrp="1"/>
          </p:cNvSpPr>
          <p:nvPr>
            <p:ph type="body"/>
          </p:nvPr>
        </p:nvSpPr>
        <p:spPr>
          <a:xfrm>
            <a:off x="1080000" y="898560"/>
            <a:ext cx="2411640" cy="334404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
        <p:nvSpPr>
          <p:cNvPr id="28" name="PlaceHolder 2"/>
          <p:cNvSpPr>
            <a:spLocks noGrp="1"/>
          </p:cNvSpPr>
          <p:nvPr>
            <p:ph type="body"/>
          </p:nvPr>
        </p:nvSpPr>
        <p:spPr>
          <a:xfrm>
            <a:off x="4564440" y="0"/>
            <a:ext cx="457164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29" name="Connecteur droit 7"/>
          <p:cNvCxnSpPr/>
          <p:nvPr/>
        </p:nvCxnSpPr>
        <p:spPr>
          <a:xfrm>
            <a:off x="288000" y="360000"/>
            <a:ext cx="8569800" cy="360"/>
          </a:xfrm>
          <a:prstGeom prst="straightConnector1">
            <a:avLst/>
          </a:prstGeom>
          <a:ln w="3175">
            <a:solidFill>
              <a:srgbClr val="000000"/>
            </a:solidFill>
          </a:ln>
        </p:spPr>
      </p:cxnSp>
      <p:pic>
        <p:nvPicPr>
          <p:cNvPr id="30" name="Image 8"/>
          <p:cNvPicPr/>
          <p:nvPr/>
        </p:nvPicPr>
        <p:blipFill>
          <a:blip r:embed="rId3"/>
          <a:stretch/>
        </p:blipFill>
        <p:spPr>
          <a:xfrm>
            <a:off x="288000" y="72000"/>
            <a:ext cx="220680" cy="215640"/>
          </a:xfrm>
          <a:prstGeom prst="rect">
            <a:avLst/>
          </a:prstGeom>
          <a:ln w="0">
            <a:noFill/>
          </a:ln>
        </p:spPr>
      </p:pic>
      <p:sp>
        <p:nvSpPr>
          <p:cNvPr id="31"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EC10B018-6BD7-453D-81D6-5BD0F7240920}"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32"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33" name="Rectangle 8"/>
          <p:cNvSpPr/>
          <p:nvPr/>
        </p:nvSpPr>
        <p:spPr>
          <a:xfrm>
            <a:off x="0" y="0"/>
            <a:ext cx="4571640" cy="5142960"/>
          </a:xfrm>
          <a:prstGeom prst="rect">
            <a:avLst/>
          </a:prstGeom>
          <a:solidFill>
            <a:srgbClr val="91183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fr-FR" sz="1350" b="0" strike="noStrike" spc="-1">
              <a:solidFill>
                <a:schemeClr val="lt1"/>
              </a:solidFill>
              <a:latin typeface="Calibri"/>
            </a:endParaRPr>
          </a:p>
        </p:txBody>
      </p:sp>
      <p:sp>
        <p:nvSpPr>
          <p:cNvPr id="34" name="PlaceHolder 1"/>
          <p:cNvSpPr>
            <a:spLocks noGrp="1"/>
          </p:cNvSpPr>
          <p:nvPr>
            <p:ph type="body"/>
          </p:nvPr>
        </p:nvSpPr>
        <p:spPr>
          <a:xfrm>
            <a:off x="663480" y="636480"/>
            <a:ext cx="3239640" cy="3870000"/>
          </a:xfrm>
          <a:prstGeom prst="rect">
            <a:avLst/>
          </a:prstGeom>
          <a:noFill/>
          <a:ln w="0">
            <a:noFill/>
          </a:ln>
        </p:spPr>
        <p:txBody>
          <a:bodyPr lIns="0" tIns="0" rIns="0" bIns="0" anchor="ctr">
            <a:normAutofit/>
          </a:bodyPr>
          <a:lstStyle/>
          <a:p>
            <a:pPr indent="0" algn="ctr" defTabSz="685800">
              <a:lnSpc>
                <a:spcPts val="2801"/>
              </a:lnSpc>
              <a:spcBef>
                <a:spcPts val="751"/>
              </a:spcBef>
              <a:buNone/>
              <a:tabLst>
                <a:tab pos="0" algn="l"/>
              </a:tabLst>
            </a:pPr>
            <a:r>
              <a:rPr lang="fr-FR" sz="2200" b="1" strike="noStrike" spc="-1">
                <a:solidFill>
                  <a:schemeClr val="lt1"/>
                </a:solidFill>
                <a:latin typeface="Lucida Sans"/>
                <a:ea typeface="Lucida Sans"/>
              </a:rPr>
              <a:t>Cliquez pour modifier les styles du texte du masque</a:t>
            </a:r>
            <a:endParaRPr lang="fr-FR" sz="2200" b="0" strike="noStrike" spc="-1">
              <a:solidFill>
                <a:schemeClr val="dk1"/>
              </a:solidFill>
              <a:latin typeface="Calibri"/>
            </a:endParaRPr>
          </a:p>
          <a:p>
            <a:pPr marL="343080" indent="0" defTabSz="685800">
              <a:lnSpc>
                <a:spcPct val="90000"/>
              </a:lnSpc>
              <a:spcBef>
                <a:spcPts val="374"/>
              </a:spcBef>
              <a:buNone/>
              <a:tabLst>
                <a:tab pos="0" algn="l"/>
              </a:tabLst>
            </a:pPr>
            <a:r>
              <a:rPr lang="fr-FR" sz="1800" b="0" strike="noStrike" spc="-1">
                <a:solidFill>
                  <a:schemeClr val="dk1"/>
                </a:solidFill>
                <a:latin typeface="Calibri"/>
                <a:ea typeface="Lucida Sans"/>
              </a:rPr>
              <a:t>Deuxième niveau</a:t>
            </a:r>
            <a:endParaRPr lang="fr-FR" sz="1800" b="0" strike="noStrike" spc="-1">
              <a:solidFill>
                <a:schemeClr val="dk1"/>
              </a:solidFill>
              <a:latin typeface="Calibri"/>
            </a:endParaRPr>
          </a:p>
          <a:p>
            <a:pPr marL="685800" indent="0" defTabSz="685800">
              <a:lnSpc>
                <a:spcPct val="90000"/>
              </a:lnSpc>
              <a:spcBef>
                <a:spcPts val="374"/>
              </a:spcBef>
              <a:buNone/>
              <a:tabLst>
                <a:tab pos="0" algn="l"/>
              </a:tabLst>
            </a:pPr>
            <a:r>
              <a:rPr lang="fr-FR" sz="1500" b="0" strike="noStrike" spc="-1">
                <a:solidFill>
                  <a:schemeClr val="dk1"/>
                </a:solidFill>
                <a:latin typeface="Calibri"/>
                <a:ea typeface="Lucida Sans"/>
              </a:rPr>
              <a:t>Troisième niveau</a:t>
            </a:r>
            <a:endParaRPr lang="fr-FR" sz="1500" b="0" strike="noStrike" spc="-1">
              <a:solidFill>
                <a:schemeClr val="dk1"/>
              </a:solidFill>
              <a:latin typeface="Calibri"/>
            </a:endParaRPr>
          </a:p>
        </p:txBody>
      </p:sp>
      <p:sp>
        <p:nvSpPr>
          <p:cNvPr id="35" name="PlaceHolder 2"/>
          <p:cNvSpPr>
            <a:spLocks noGrp="1"/>
          </p:cNvSpPr>
          <p:nvPr>
            <p:ph type="body"/>
          </p:nvPr>
        </p:nvSpPr>
        <p:spPr>
          <a:xfrm>
            <a:off x="5217480" y="636480"/>
            <a:ext cx="3239640" cy="387000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cxnSp>
        <p:nvCxnSpPr>
          <p:cNvPr id="36" name="Connecteur droit 11"/>
          <p:cNvCxnSpPr/>
          <p:nvPr/>
        </p:nvCxnSpPr>
        <p:spPr>
          <a:xfrm>
            <a:off x="288000" y="360000"/>
            <a:ext cx="8569800" cy="360"/>
          </a:xfrm>
          <a:prstGeom prst="straightConnector1">
            <a:avLst/>
          </a:prstGeom>
          <a:ln w="3175">
            <a:solidFill>
              <a:srgbClr val="000000"/>
            </a:solidFill>
          </a:ln>
        </p:spPr>
      </p:cxnSp>
      <p:sp>
        <p:nvSpPr>
          <p:cNvPr id="37"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pic>
        <p:nvPicPr>
          <p:cNvPr id="38" name="Image 13"/>
          <p:cNvPicPr/>
          <p:nvPr/>
        </p:nvPicPr>
        <p:blipFill>
          <a:blip r:embed="rId4"/>
          <a:stretch/>
        </p:blipFill>
        <p:spPr>
          <a:xfrm>
            <a:off x="288000" y="72000"/>
            <a:ext cx="220680" cy="215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9" name="Connecteur droit 7"/>
          <p:cNvCxnSpPr/>
          <p:nvPr/>
        </p:nvCxnSpPr>
        <p:spPr>
          <a:xfrm>
            <a:off x="288000" y="360000"/>
            <a:ext cx="8569800" cy="360"/>
          </a:xfrm>
          <a:prstGeom prst="straightConnector1">
            <a:avLst/>
          </a:prstGeom>
          <a:ln w="3175">
            <a:solidFill>
              <a:srgbClr val="000000"/>
            </a:solidFill>
          </a:ln>
        </p:spPr>
      </p:cxnSp>
      <p:pic>
        <p:nvPicPr>
          <p:cNvPr id="40" name="Image 8"/>
          <p:cNvPicPr/>
          <p:nvPr/>
        </p:nvPicPr>
        <p:blipFill>
          <a:blip r:embed="rId3"/>
          <a:stretch/>
        </p:blipFill>
        <p:spPr>
          <a:xfrm>
            <a:off x="288000" y="72000"/>
            <a:ext cx="220680" cy="215640"/>
          </a:xfrm>
          <a:prstGeom prst="rect">
            <a:avLst/>
          </a:prstGeom>
          <a:ln w="0">
            <a:noFill/>
          </a:ln>
        </p:spPr>
      </p:pic>
      <p:sp>
        <p:nvSpPr>
          <p:cNvPr id="41"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66AAD673-3CA7-4C39-B44E-683D8E97B53D}"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42"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43" name="Rectangle 2"/>
          <p:cNvSpPr/>
          <p:nvPr/>
        </p:nvSpPr>
        <p:spPr>
          <a:xfrm>
            <a:off x="4572000" y="0"/>
            <a:ext cx="4571640" cy="5142960"/>
          </a:xfrm>
          <a:prstGeom prst="rect">
            <a:avLst/>
          </a:prstGeom>
          <a:solidFill>
            <a:srgbClr val="FF6049"/>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fr-FR" sz="1350" b="0" strike="noStrike" spc="-1">
              <a:solidFill>
                <a:schemeClr val="lt1"/>
              </a:solidFill>
              <a:latin typeface="Calibri"/>
            </a:endParaRPr>
          </a:p>
        </p:txBody>
      </p:sp>
      <p:sp>
        <p:nvSpPr>
          <p:cNvPr id="44" name="PlaceHolder 1"/>
          <p:cNvSpPr>
            <a:spLocks noGrp="1"/>
          </p:cNvSpPr>
          <p:nvPr>
            <p:ph type="body"/>
          </p:nvPr>
        </p:nvSpPr>
        <p:spPr>
          <a:xfrm>
            <a:off x="5235480" y="636480"/>
            <a:ext cx="3239640" cy="3870000"/>
          </a:xfrm>
          <a:prstGeom prst="rect">
            <a:avLst/>
          </a:prstGeom>
          <a:noFill/>
          <a:ln w="0">
            <a:noFill/>
          </a:ln>
        </p:spPr>
        <p:txBody>
          <a:bodyPr lIns="0" tIns="0" rIns="0" bIns="0" anchor="ctr">
            <a:normAutofit/>
          </a:bodyPr>
          <a:lstStyle/>
          <a:p>
            <a:pPr indent="0" algn="ctr" defTabSz="685800">
              <a:lnSpc>
                <a:spcPts val="2801"/>
              </a:lnSpc>
              <a:spcBef>
                <a:spcPts val="751"/>
              </a:spcBef>
              <a:buNone/>
              <a:tabLst>
                <a:tab pos="0" algn="l"/>
              </a:tabLst>
            </a:pPr>
            <a:r>
              <a:rPr lang="fr-FR" sz="2200" b="1" strike="noStrike" spc="-1">
                <a:solidFill>
                  <a:schemeClr val="lt1"/>
                </a:solidFill>
                <a:latin typeface="Lucida Sans"/>
                <a:ea typeface="Lucida Sans"/>
              </a:rPr>
              <a:t>Cliquez pour modifier les styles du texte du masque</a:t>
            </a:r>
            <a:endParaRPr lang="fr-FR" sz="2200" b="0" strike="noStrike" spc="-1">
              <a:solidFill>
                <a:schemeClr val="dk1"/>
              </a:solidFill>
              <a:latin typeface="Calibri"/>
            </a:endParaRPr>
          </a:p>
          <a:p>
            <a:pPr marL="343080" indent="0" defTabSz="685800">
              <a:lnSpc>
                <a:spcPct val="90000"/>
              </a:lnSpc>
              <a:spcBef>
                <a:spcPts val="374"/>
              </a:spcBef>
              <a:buNone/>
              <a:tabLst>
                <a:tab pos="0" algn="l"/>
              </a:tabLst>
            </a:pPr>
            <a:r>
              <a:rPr lang="fr-FR" sz="1800" b="0" strike="noStrike" spc="-1">
                <a:solidFill>
                  <a:schemeClr val="dk1"/>
                </a:solidFill>
                <a:latin typeface="Calibri"/>
                <a:ea typeface="Lucida Sans"/>
              </a:rPr>
              <a:t>Deuxième niveau</a:t>
            </a:r>
            <a:endParaRPr lang="fr-FR" sz="1800" b="0" strike="noStrike" spc="-1">
              <a:solidFill>
                <a:schemeClr val="dk1"/>
              </a:solidFill>
              <a:latin typeface="Calibri"/>
            </a:endParaRPr>
          </a:p>
          <a:p>
            <a:pPr marL="685800" indent="0" defTabSz="685800">
              <a:lnSpc>
                <a:spcPct val="90000"/>
              </a:lnSpc>
              <a:spcBef>
                <a:spcPts val="374"/>
              </a:spcBef>
              <a:buNone/>
              <a:tabLst>
                <a:tab pos="0" algn="l"/>
              </a:tabLst>
            </a:pPr>
            <a:r>
              <a:rPr lang="fr-FR" sz="1500" b="0" strike="noStrike" spc="-1">
                <a:solidFill>
                  <a:schemeClr val="dk1"/>
                </a:solidFill>
                <a:latin typeface="Calibri"/>
                <a:ea typeface="Lucida Sans"/>
              </a:rPr>
              <a:t>Troisième niveau</a:t>
            </a:r>
            <a:endParaRPr lang="fr-FR" sz="1500" b="0" strike="noStrike" spc="-1">
              <a:solidFill>
                <a:schemeClr val="dk1"/>
              </a:solidFill>
              <a:latin typeface="Calibri"/>
            </a:endParaRPr>
          </a:p>
        </p:txBody>
      </p:sp>
      <p:sp>
        <p:nvSpPr>
          <p:cNvPr id="45" name="PlaceHolder 2"/>
          <p:cNvSpPr>
            <a:spLocks noGrp="1"/>
          </p:cNvSpPr>
          <p:nvPr>
            <p:ph type="body"/>
          </p:nvPr>
        </p:nvSpPr>
        <p:spPr>
          <a:xfrm>
            <a:off x="645480" y="636480"/>
            <a:ext cx="3239640" cy="3870000"/>
          </a:xfrm>
          <a:prstGeom prst="rect">
            <a:avLst/>
          </a:prstGeom>
          <a:noFill/>
          <a:ln w="0">
            <a:noFill/>
          </a:ln>
        </p:spPr>
        <p:txBody>
          <a:bodyPr lIns="0" tIns="0" rIns="0" bIns="0" anchor="ctr">
            <a:normAutofit/>
          </a:bodyPr>
          <a:lstStyle/>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
        <p:nvSpPr>
          <p:cNvPr id="46"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80383E0C-FF48-4042-9373-69220F865174}"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cxnSp>
        <p:nvCxnSpPr>
          <p:cNvPr id="47" name="Connecteur droit 6"/>
          <p:cNvCxnSpPr/>
          <p:nvPr/>
        </p:nvCxnSpPr>
        <p:spPr>
          <a:xfrm>
            <a:off x="288000" y="360000"/>
            <a:ext cx="8569800" cy="360"/>
          </a:xfrm>
          <a:prstGeom prst="straightConnector1">
            <a:avLst/>
          </a:prstGeom>
          <a:ln w="3175">
            <a:solidFill>
              <a:srgbClr val="000000"/>
            </a:solidFill>
          </a:ln>
        </p:spPr>
      </p:cxn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48" name="Connecteur droit 7"/>
          <p:cNvCxnSpPr/>
          <p:nvPr/>
        </p:nvCxnSpPr>
        <p:spPr>
          <a:xfrm>
            <a:off x="288000" y="360000"/>
            <a:ext cx="8569800" cy="360"/>
          </a:xfrm>
          <a:prstGeom prst="straightConnector1">
            <a:avLst/>
          </a:prstGeom>
          <a:ln w="3175">
            <a:solidFill>
              <a:srgbClr val="000000"/>
            </a:solidFill>
          </a:ln>
        </p:spPr>
      </p:cxnSp>
      <p:pic>
        <p:nvPicPr>
          <p:cNvPr id="49" name="Image 8"/>
          <p:cNvPicPr/>
          <p:nvPr/>
        </p:nvPicPr>
        <p:blipFill>
          <a:blip r:embed="rId3"/>
          <a:stretch/>
        </p:blipFill>
        <p:spPr>
          <a:xfrm>
            <a:off x="288000" y="72000"/>
            <a:ext cx="220680" cy="215640"/>
          </a:xfrm>
          <a:prstGeom prst="rect">
            <a:avLst/>
          </a:prstGeom>
          <a:ln w="0">
            <a:noFill/>
          </a:ln>
        </p:spPr>
      </p:pic>
      <p:sp>
        <p:nvSpPr>
          <p:cNvPr id="50"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17881600-5142-4C83-998E-7687C12E323C}"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51"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52" name="PlaceHolder 1"/>
          <p:cNvSpPr>
            <a:spLocks noGrp="1"/>
          </p:cNvSpPr>
          <p:nvPr>
            <p:ph type="body"/>
          </p:nvPr>
        </p:nvSpPr>
        <p:spPr>
          <a:xfrm>
            <a:off x="0" y="0"/>
            <a:ext cx="9136080" cy="5143320"/>
          </a:xfrm>
          <a:prstGeom prst="rect">
            <a:avLst/>
          </a:prstGeom>
          <a:noFill/>
          <a:ln w="0">
            <a:noFill/>
          </a:ln>
        </p:spPr>
        <p:txBody>
          <a:bodyPr lIns="0" tIns="0" rIns="0" bIns="0" anchor="ctr">
            <a:normAutofit/>
          </a:bodyPr>
          <a:lstStyle/>
          <a:p>
            <a:pPr indent="0" algn="ctr" defTabSz="685800">
              <a:lnSpc>
                <a:spcPct val="100000"/>
              </a:lnSpc>
              <a:buNone/>
              <a:tabLst>
                <a:tab pos="0" algn="l"/>
              </a:tabLst>
            </a:pPr>
            <a:r>
              <a:rPr lang="fr-FR" sz="1600" b="0" strike="noStrike" spc="-1">
                <a:solidFill>
                  <a:schemeClr val="dk1"/>
                </a:solidFill>
                <a:latin typeface="Lucida Sans"/>
                <a:ea typeface="Lucida Sans"/>
              </a:rPr>
              <a:t>Insérer image en arrière-plan</a:t>
            </a:r>
            <a:endParaRPr lang="fr-FR" sz="16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53" name="Connecteur droit 7"/>
          <p:cNvCxnSpPr/>
          <p:nvPr/>
        </p:nvCxnSpPr>
        <p:spPr>
          <a:xfrm>
            <a:off x="288000" y="360000"/>
            <a:ext cx="8569800" cy="360"/>
          </a:xfrm>
          <a:prstGeom prst="straightConnector1">
            <a:avLst/>
          </a:prstGeom>
          <a:ln w="3175">
            <a:solidFill>
              <a:srgbClr val="000000"/>
            </a:solidFill>
          </a:ln>
        </p:spPr>
      </p:cxnSp>
      <p:pic>
        <p:nvPicPr>
          <p:cNvPr id="54" name="Image 8"/>
          <p:cNvPicPr/>
          <p:nvPr/>
        </p:nvPicPr>
        <p:blipFill>
          <a:blip r:embed="rId3"/>
          <a:stretch/>
        </p:blipFill>
        <p:spPr>
          <a:xfrm>
            <a:off x="288000" y="72000"/>
            <a:ext cx="220680" cy="215640"/>
          </a:xfrm>
          <a:prstGeom prst="rect">
            <a:avLst/>
          </a:prstGeom>
          <a:ln w="0">
            <a:noFill/>
          </a:ln>
        </p:spPr>
      </p:pic>
      <p:sp>
        <p:nvSpPr>
          <p:cNvPr id="55" name="Footer Placeholder 4" hidden="1"/>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6915A425-4BB0-4A54-A164-F9212AF6E3E0}"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56" name="Footer Placeholder 4" hidden="1"/>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pic>
        <p:nvPicPr>
          <p:cNvPr id="57" name="Image 6"/>
          <p:cNvPicPr/>
          <p:nvPr/>
        </p:nvPicPr>
        <p:blipFill>
          <a:blip r:embed="rId4"/>
          <a:stretch/>
        </p:blipFill>
        <p:spPr>
          <a:xfrm>
            <a:off x="0" y="0"/>
            <a:ext cx="9140760" cy="5143320"/>
          </a:xfrm>
          <a:prstGeom prst="rect">
            <a:avLst/>
          </a:prstGeom>
          <a:ln w="0">
            <a:noFill/>
          </a:ln>
        </p:spPr>
      </p:pic>
      <p:cxnSp>
        <p:nvCxnSpPr>
          <p:cNvPr id="58" name="Connecteur droit 8"/>
          <p:cNvCxnSpPr/>
          <p:nvPr/>
        </p:nvCxnSpPr>
        <p:spPr>
          <a:xfrm>
            <a:off x="288000" y="803880"/>
            <a:ext cx="8569800" cy="360"/>
          </a:xfrm>
          <a:prstGeom prst="straightConnector1">
            <a:avLst/>
          </a:prstGeom>
          <a:ln w="3175">
            <a:solidFill>
              <a:srgbClr val="000000"/>
            </a:solidFill>
          </a:ln>
        </p:spPr>
      </p:cxnSp>
      <p:pic>
        <p:nvPicPr>
          <p:cNvPr id="59" name="Image 9"/>
          <p:cNvPicPr/>
          <p:nvPr/>
        </p:nvPicPr>
        <p:blipFill>
          <a:blip r:embed="rId5"/>
          <a:stretch/>
        </p:blipFill>
        <p:spPr>
          <a:xfrm>
            <a:off x="195120" y="185760"/>
            <a:ext cx="1416240" cy="539640"/>
          </a:xfrm>
          <a:prstGeom prst="rect">
            <a:avLst/>
          </a:prstGeom>
          <a:ln w="0">
            <a:noFill/>
          </a:ln>
        </p:spPr>
      </p:pic>
      <p:sp>
        <p:nvSpPr>
          <p:cNvPr id="60" name="PlaceHolder 1"/>
          <p:cNvSpPr>
            <a:spLocks noGrp="1"/>
          </p:cNvSpPr>
          <p:nvPr>
            <p:ph type="title"/>
          </p:nvPr>
        </p:nvSpPr>
        <p:spPr>
          <a:xfrm>
            <a:off x="1080000" y="1800000"/>
            <a:ext cx="7775640" cy="1223640"/>
          </a:xfrm>
          <a:prstGeom prst="rect">
            <a:avLst/>
          </a:prstGeom>
          <a:noFill/>
          <a:ln w="0">
            <a:noFill/>
          </a:ln>
        </p:spPr>
        <p:txBody>
          <a:bodyPr lIns="0" tIns="0" rIns="0" bIns="0" anchor="t">
            <a:noAutofit/>
          </a:bodyPr>
          <a:lstStyle/>
          <a:p>
            <a:pPr indent="0" defTabSz="685800">
              <a:lnSpc>
                <a:spcPct val="90000"/>
              </a:lnSpc>
              <a:buNone/>
            </a:pPr>
            <a:r>
              <a:rPr lang="fr-FR" sz="4400" b="0" strike="noStrike" spc="-1">
                <a:solidFill>
                  <a:schemeClr val="dk1"/>
                </a:solidFill>
                <a:latin typeface="Lucida Sans"/>
                <a:ea typeface="Lucida Sans"/>
              </a:rPr>
              <a:t>Titre de la présentation </a:t>
            </a:r>
            <a:br>
              <a:rPr sz="4400"/>
            </a:br>
            <a:r>
              <a:rPr lang="fr-FR" sz="4400" b="0" strike="noStrike" spc="-1">
                <a:solidFill>
                  <a:schemeClr val="dk1"/>
                </a:solidFill>
                <a:latin typeface="Lucida Sans"/>
                <a:ea typeface="Lucida Sans"/>
              </a:rPr>
              <a:t>en Lucida Sans</a:t>
            </a:r>
            <a:endParaRPr lang="fr-FR" sz="44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4F4849"/>
        </a:solidFill>
        <a:effectLst/>
      </p:bgPr>
    </p:bg>
    <p:spTree>
      <p:nvGrpSpPr>
        <p:cNvPr id="1" name=""/>
        <p:cNvGrpSpPr/>
        <p:nvPr/>
      </p:nvGrpSpPr>
      <p:grpSpPr>
        <a:xfrm>
          <a:off x="0" y="0"/>
          <a:ext cx="0" cy="0"/>
          <a:chOff x="0" y="0"/>
          <a:chExt cx="0" cy="0"/>
        </a:xfrm>
      </p:grpSpPr>
      <p:cxnSp>
        <p:nvCxnSpPr>
          <p:cNvPr id="61" name="Connecteur droit 7"/>
          <p:cNvCxnSpPr/>
          <p:nvPr/>
        </p:nvCxnSpPr>
        <p:spPr>
          <a:xfrm>
            <a:off x="288000" y="360000"/>
            <a:ext cx="8569800" cy="360"/>
          </a:xfrm>
          <a:prstGeom prst="straightConnector1">
            <a:avLst/>
          </a:prstGeom>
          <a:ln w="3175">
            <a:solidFill>
              <a:srgbClr val="000000"/>
            </a:solidFill>
          </a:ln>
        </p:spPr>
      </p:cxnSp>
      <p:pic>
        <p:nvPicPr>
          <p:cNvPr id="62" name="Image 8"/>
          <p:cNvPicPr/>
          <p:nvPr/>
        </p:nvPicPr>
        <p:blipFill>
          <a:blip r:embed="rId3"/>
          <a:stretch/>
        </p:blipFill>
        <p:spPr>
          <a:xfrm>
            <a:off x="288000" y="72000"/>
            <a:ext cx="220680" cy="215640"/>
          </a:xfrm>
          <a:prstGeom prst="rect">
            <a:avLst/>
          </a:prstGeom>
          <a:ln w="0">
            <a:noFill/>
          </a:ln>
        </p:spPr>
      </p:pic>
      <p:sp>
        <p:nvSpPr>
          <p:cNvPr id="63" name="Footer Placeholder 4" hidden="1"/>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4D87A393-F696-4BFF-B6E9-B43A90B201C6}"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64" name="Footer Placeholder 4" hidden="1"/>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65" name="PlaceHolder 1"/>
          <p:cNvSpPr>
            <a:spLocks noGrp="1"/>
          </p:cNvSpPr>
          <p:nvPr>
            <p:ph type="body"/>
          </p:nvPr>
        </p:nvSpPr>
        <p:spPr>
          <a:xfrm>
            <a:off x="1080000" y="648000"/>
            <a:ext cx="2405160" cy="287640"/>
          </a:xfrm>
          <a:prstGeom prst="rect">
            <a:avLst/>
          </a:prstGeom>
          <a:noFill/>
          <a:ln w="0">
            <a:noFill/>
          </a:ln>
        </p:spPr>
        <p:txBody>
          <a:bodyPr lIns="0" tIns="0" rIns="0" bIns="0" anchor="t">
            <a:normAutofit/>
          </a:bodyPr>
          <a:lstStyle/>
          <a:p>
            <a:pPr indent="0" defTabSz="685800">
              <a:lnSpc>
                <a:spcPct val="90000"/>
              </a:lnSpc>
              <a:spcBef>
                <a:spcPts val="751"/>
              </a:spcBef>
              <a:buNone/>
              <a:tabLst>
                <a:tab pos="0" algn="l"/>
              </a:tabLst>
            </a:pPr>
            <a:r>
              <a:rPr lang="fr-FR" sz="1600" b="0" strike="noStrike" spc="-1">
                <a:solidFill>
                  <a:schemeClr val="lt1"/>
                </a:solidFill>
                <a:latin typeface="Calibri"/>
              </a:rPr>
              <a:t>Sommaire</a:t>
            </a:r>
            <a:endParaRPr lang="fr-FR" sz="1600" b="0" strike="noStrike" spc="-1">
              <a:solidFill>
                <a:schemeClr val="dk1"/>
              </a:solidFill>
              <a:latin typeface="Calibri"/>
            </a:endParaRPr>
          </a:p>
        </p:txBody>
      </p:sp>
      <p:sp>
        <p:nvSpPr>
          <p:cNvPr id="66" name="PlaceHolder 2"/>
          <p:cNvSpPr>
            <a:spLocks noGrp="1"/>
          </p:cNvSpPr>
          <p:nvPr>
            <p:ph type="body"/>
          </p:nvPr>
        </p:nvSpPr>
        <p:spPr>
          <a:xfrm>
            <a:off x="1079640" y="1440000"/>
            <a:ext cx="539640" cy="2879640"/>
          </a:xfrm>
          <a:prstGeom prst="rect">
            <a:avLst/>
          </a:prstGeom>
          <a:noFill/>
          <a:ln w="0">
            <a:noFill/>
          </a:ln>
        </p:spPr>
        <p:txBody>
          <a:bodyPr lIns="0" tIns="0" rIns="0" bIns="0" anchor="t">
            <a:noAutofit/>
          </a:bodyPr>
          <a:lstStyle/>
          <a:p>
            <a:pPr indent="0" defTabSz="685800">
              <a:lnSpc>
                <a:spcPts val="2999"/>
              </a:lnSpc>
              <a:buNone/>
              <a:tabLst>
                <a:tab pos="0" algn="l"/>
              </a:tabLst>
            </a:pPr>
            <a:r>
              <a:rPr lang="fr-FR" sz="2000" b="0" strike="noStrike" spc="-1">
                <a:solidFill>
                  <a:schemeClr val="lt1"/>
                </a:solidFill>
                <a:latin typeface="Lucida Sans"/>
                <a:ea typeface="Lucida Sans"/>
              </a:rPr>
              <a:t>01</a:t>
            </a:r>
            <a:endParaRPr lang="fr-FR" sz="2000" b="0" strike="noStrike" spc="-1">
              <a:solidFill>
                <a:schemeClr val="dk1"/>
              </a:solidFill>
              <a:latin typeface="Calibri"/>
            </a:endParaRPr>
          </a:p>
          <a:p>
            <a:pPr indent="0" defTabSz="685800">
              <a:lnSpc>
                <a:spcPts val="2999"/>
              </a:lnSpc>
              <a:buNone/>
              <a:tabLst>
                <a:tab pos="0" algn="l"/>
              </a:tabLst>
            </a:pPr>
            <a:r>
              <a:rPr lang="fr-FR" sz="2000" b="0" strike="noStrike" spc="-1">
                <a:solidFill>
                  <a:schemeClr val="lt1"/>
                </a:solidFill>
                <a:latin typeface="Lucida Sans"/>
                <a:ea typeface="Lucida Sans"/>
              </a:rPr>
              <a:t>02</a:t>
            </a:r>
            <a:endParaRPr lang="fr-FR" sz="2000" b="0" strike="noStrike" spc="-1">
              <a:solidFill>
                <a:schemeClr val="dk1"/>
              </a:solidFill>
              <a:latin typeface="Calibri"/>
            </a:endParaRPr>
          </a:p>
          <a:p>
            <a:pPr indent="0" defTabSz="685800">
              <a:lnSpc>
                <a:spcPts val="2999"/>
              </a:lnSpc>
              <a:buNone/>
              <a:tabLst>
                <a:tab pos="0" algn="l"/>
              </a:tabLst>
            </a:pPr>
            <a:r>
              <a:rPr lang="fr-FR" sz="2000" b="0" strike="noStrike" spc="-1">
                <a:solidFill>
                  <a:schemeClr val="lt1"/>
                </a:solidFill>
                <a:latin typeface="Lucida Sans"/>
                <a:ea typeface="Lucida Sans"/>
              </a:rPr>
              <a:t>03</a:t>
            </a:r>
            <a:endParaRPr lang="fr-FR" sz="2000" b="0" strike="noStrike" spc="-1">
              <a:solidFill>
                <a:schemeClr val="dk1"/>
              </a:solidFill>
              <a:latin typeface="Calibri"/>
            </a:endParaRPr>
          </a:p>
          <a:p>
            <a:pPr indent="0" defTabSz="685800">
              <a:lnSpc>
                <a:spcPts val="2999"/>
              </a:lnSpc>
              <a:buNone/>
              <a:tabLst>
                <a:tab pos="0" algn="l"/>
              </a:tabLst>
            </a:pPr>
            <a:r>
              <a:rPr lang="fr-FR" sz="2000" b="0" strike="noStrike" spc="-1">
                <a:solidFill>
                  <a:schemeClr val="lt1"/>
                </a:solidFill>
                <a:latin typeface="Lucida Sans"/>
                <a:ea typeface="Lucida Sans"/>
              </a:rPr>
              <a:t>04</a:t>
            </a:r>
            <a:endParaRPr lang="fr-FR" sz="2000" b="0" strike="noStrike" spc="-1">
              <a:solidFill>
                <a:schemeClr val="dk1"/>
              </a:solidFill>
              <a:latin typeface="Calibri"/>
            </a:endParaRPr>
          </a:p>
          <a:p>
            <a:pPr indent="0" defTabSz="685800">
              <a:lnSpc>
                <a:spcPts val="2999"/>
              </a:lnSpc>
              <a:buNone/>
              <a:tabLst>
                <a:tab pos="0" algn="l"/>
              </a:tabLst>
            </a:pPr>
            <a:r>
              <a:rPr lang="fr-FR" sz="2000" b="0" strike="noStrike" spc="-1">
                <a:solidFill>
                  <a:schemeClr val="lt1"/>
                </a:solidFill>
                <a:latin typeface="Lucida Sans"/>
                <a:ea typeface="Lucida Sans"/>
              </a:rPr>
              <a:t>05</a:t>
            </a:r>
            <a:endParaRPr lang="fr-FR" sz="2000" b="0" strike="noStrike" spc="-1">
              <a:solidFill>
                <a:schemeClr val="dk1"/>
              </a:solidFill>
              <a:latin typeface="Calibri"/>
            </a:endParaRPr>
          </a:p>
        </p:txBody>
      </p:sp>
      <p:sp>
        <p:nvSpPr>
          <p:cNvPr id="67" name="PlaceHolder 3"/>
          <p:cNvSpPr>
            <a:spLocks noGrp="1"/>
          </p:cNvSpPr>
          <p:nvPr>
            <p:ph type="body"/>
          </p:nvPr>
        </p:nvSpPr>
        <p:spPr>
          <a:xfrm>
            <a:off x="1886400" y="1440000"/>
            <a:ext cx="3124440" cy="2879640"/>
          </a:xfrm>
          <a:prstGeom prst="rect">
            <a:avLst/>
          </a:prstGeom>
          <a:noFill/>
          <a:ln w="0">
            <a:noFill/>
          </a:ln>
        </p:spPr>
        <p:txBody>
          <a:bodyPr lIns="0" tIns="0" rIns="0" bIns="0" anchor="t">
            <a:noAutofit/>
          </a:bodyPr>
          <a:lstStyle/>
          <a:p>
            <a:pPr indent="0" defTabSz="685800">
              <a:lnSpc>
                <a:spcPts val="2999"/>
              </a:lnSpc>
              <a:buNone/>
              <a:tabLst>
                <a:tab pos="0" algn="l"/>
              </a:tabLst>
            </a:pPr>
            <a:r>
              <a:rPr lang="fr-FR" sz="1400" b="0" strike="noStrike" spc="-1">
                <a:solidFill>
                  <a:schemeClr val="lt1"/>
                </a:solidFill>
                <a:latin typeface="Lucida Sans"/>
                <a:ea typeface="Lucida Sans"/>
              </a:rPr>
              <a:t>Partie 1</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Partie 2</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Partie 3</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Partie 4</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Partie 5</a:t>
            </a:r>
            <a:endParaRPr lang="fr-FR" sz="1400" b="0" strike="noStrike" spc="-1">
              <a:solidFill>
                <a:schemeClr val="dk1"/>
              </a:solidFill>
              <a:latin typeface="Calibri"/>
            </a:endParaRPr>
          </a:p>
        </p:txBody>
      </p:sp>
      <p:sp>
        <p:nvSpPr>
          <p:cNvPr id="68" name="PlaceHolder 4"/>
          <p:cNvSpPr>
            <a:spLocks noGrp="1"/>
          </p:cNvSpPr>
          <p:nvPr>
            <p:ph type="body"/>
          </p:nvPr>
        </p:nvSpPr>
        <p:spPr>
          <a:xfrm>
            <a:off x="5359680" y="1440000"/>
            <a:ext cx="539640" cy="2879640"/>
          </a:xfrm>
          <a:prstGeom prst="rect">
            <a:avLst/>
          </a:prstGeom>
          <a:noFill/>
          <a:ln w="0">
            <a:noFill/>
          </a:ln>
        </p:spPr>
        <p:txBody>
          <a:bodyPr lIns="0" tIns="0" rIns="0" bIns="0" anchor="t">
            <a:noAutofit/>
          </a:bodyPr>
          <a:lstStyle/>
          <a:p>
            <a:pPr indent="0" defTabSz="685800">
              <a:lnSpc>
                <a:spcPts val="2999"/>
              </a:lnSpc>
              <a:buNone/>
              <a:tabLst>
                <a:tab pos="0" algn="l"/>
              </a:tabLst>
            </a:pPr>
            <a:r>
              <a:rPr lang="fr-FR" sz="1400" b="0" strike="noStrike" spc="-1">
                <a:solidFill>
                  <a:schemeClr val="lt1"/>
                </a:solidFill>
                <a:latin typeface="Lucida Sans"/>
                <a:ea typeface="Lucida Sans"/>
              </a:rPr>
              <a:t>01</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02</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03</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04</a:t>
            </a:r>
            <a:endParaRPr lang="fr-FR" sz="1400" b="0" strike="noStrike" spc="-1">
              <a:solidFill>
                <a:schemeClr val="dk1"/>
              </a:solidFill>
              <a:latin typeface="Calibri"/>
            </a:endParaRPr>
          </a:p>
          <a:p>
            <a:pPr indent="0" defTabSz="685800">
              <a:lnSpc>
                <a:spcPts val="2999"/>
              </a:lnSpc>
              <a:buNone/>
              <a:tabLst>
                <a:tab pos="0" algn="l"/>
              </a:tabLst>
            </a:pPr>
            <a:r>
              <a:rPr lang="fr-FR" sz="1400" b="0" strike="noStrike" spc="-1">
                <a:solidFill>
                  <a:schemeClr val="lt1"/>
                </a:solidFill>
                <a:latin typeface="Lucida Sans"/>
                <a:ea typeface="Lucida Sans"/>
              </a:rPr>
              <a:t>05</a:t>
            </a:r>
            <a:endParaRPr lang="fr-FR" sz="14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9" name="Connecteur droit 7"/>
          <p:cNvCxnSpPr/>
          <p:nvPr/>
        </p:nvCxnSpPr>
        <p:spPr>
          <a:xfrm>
            <a:off x="288000" y="360000"/>
            <a:ext cx="8569800" cy="360"/>
          </a:xfrm>
          <a:prstGeom prst="straightConnector1">
            <a:avLst/>
          </a:prstGeom>
          <a:ln w="3175">
            <a:solidFill>
              <a:srgbClr val="000000"/>
            </a:solidFill>
          </a:ln>
        </p:spPr>
      </p:cxnSp>
      <p:pic>
        <p:nvPicPr>
          <p:cNvPr id="70" name="Image 8"/>
          <p:cNvPicPr/>
          <p:nvPr/>
        </p:nvPicPr>
        <p:blipFill>
          <a:blip r:embed="rId3"/>
          <a:stretch/>
        </p:blipFill>
        <p:spPr>
          <a:xfrm>
            <a:off x="288000" y="72000"/>
            <a:ext cx="220680" cy="215640"/>
          </a:xfrm>
          <a:prstGeom prst="rect">
            <a:avLst/>
          </a:prstGeom>
          <a:ln w="0">
            <a:noFill/>
          </a:ln>
        </p:spPr>
      </p:pic>
      <p:sp>
        <p:nvSpPr>
          <p:cNvPr id="71" name="Footer Placeholder 4"/>
          <p:cNvSpPr/>
          <p:nvPr/>
        </p:nvSpPr>
        <p:spPr>
          <a:xfrm>
            <a:off x="7596000" y="93600"/>
            <a:ext cx="125964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defTabSz="685800">
              <a:lnSpc>
                <a:spcPct val="100000"/>
              </a:lnSpc>
            </a:pPr>
            <a:fld id="{E501F1C9-EDA5-4CA8-B495-ABEE8907151D}" type="slidenum">
              <a:rPr lang="fr-FR" sz="700" b="1" strike="noStrike" spc="-1">
                <a:solidFill>
                  <a:schemeClr val="dk1"/>
                </a:solidFill>
                <a:latin typeface="Lucida Sans Normal"/>
              </a:rPr>
              <a:t>‹N°›</a:t>
            </a:fld>
            <a:endParaRPr lang="fr-FR" sz="700" b="0" strike="noStrike" spc="-1">
              <a:solidFill>
                <a:srgbClr val="000000"/>
              </a:solidFill>
              <a:latin typeface="Calibri"/>
            </a:endParaRPr>
          </a:p>
        </p:txBody>
      </p:sp>
      <p:sp>
        <p:nvSpPr>
          <p:cNvPr id="72" name="Footer Placeholder 4"/>
          <p:cNvSpPr/>
          <p:nvPr/>
        </p:nvSpPr>
        <p:spPr>
          <a:xfrm>
            <a:off x="1080000" y="93600"/>
            <a:ext cx="1725480" cy="21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defTabSz="685800">
              <a:lnSpc>
                <a:spcPct val="100000"/>
              </a:lnSpc>
            </a:pPr>
            <a:r>
              <a:rPr lang="fr-FR" sz="700" b="1" strike="noStrike" spc="-1">
                <a:solidFill>
                  <a:schemeClr val="dk1"/>
                </a:solidFill>
                <a:latin typeface="Lucida Sans Normal"/>
              </a:rPr>
              <a:t>UNIVERSITÉ PARIS CITÉ</a:t>
            </a:r>
            <a:endParaRPr lang="fr-FR" sz="700" b="0" strike="noStrike" spc="-1">
              <a:solidFill>
                <a:srgbClr val="000000"/>
              </a:solidFill>
              <a:latin typeface="Calibri"/>
            </a:endParaRPr>
          </a:p>
        </p:txBody>
      </p:sp>
      <p:sp>
        <p:nvSpPr>
          <p:cNvPr id="73" name="PlaceHolder 1"/>
          <p:cNvSpPr>
            <a:spLocks noGrp="1"/>
          </p:cNvSpPr>
          <p:nvPr>
            <p:ph type="body"/>
          </p:nvPr>
        </p:nvSpPr>
        <p:spPr>
          <a:xfrm>
            <a:off x="1080000" y="648000"/>
            <a:ext cx="7777080" cy="287640"/>
          </a:xfrm>
          <a:prstGeom prst="rect">
            <a:avLst/>
          </a:prstGeom>
          <a:noFill/>
          <a:ln w="0">
            <a:noFill/>
          </a:ln>
        </p:spPr>
        <p:txBody>
          <a:bodyPr lIns="0" tIns="0" rIns="0" bIns="0" anchor="t">
            <a:normAutofit/>
          </a:bodyPr>
          <a:lstStyle/>
          <a:p>
            <a:pPr indent="0" defTabSz="685800">
              <a:lnSpc>
                <a:spcPct val="90000"/>
              </a:lnSpc>
              <a:spcBef>
                <a:spcPts val="751"/>
              </a:spcBef>
              <a:buNone/>
              <a:tabLst>
                <a:tab pos="0" algn="l"/>
              </a:tabLst>
            </a:pPr>
            <a:r>
              <a:rPr lang="fr-FR" sz="1600" b="0" strike="noStrike" spc="-1">
                <a:solidFill>
                  <a:srgbClr val="921831"/>
                </a:solidFill>
                <a:latin typeface="Lucida Sans"/>
                <a:ea typeface="Lucida Sans"/>
              </a:rPr>
              <a:t>Titre de la partie</a:t>
            </a:r>
            <a:endParaRPr lang="fr-FR" sz="1600" b="0" strike="noStrike" spc="-1">
              <a:solidFill>
                <a:schemeClr val="dk1"/>
              </a:solidFill>
              <a:latin typeface="Calibri"/>
            </a:endParaRPr>
          </a:p>
        </p:txBody>
      </p:sp>
      <p:sp>
        <p:nvSpPr>
          <p:cNvPr id="74" name="PlaceHolder 2"/>
          <p:cNvSpPr>
            <a:spLocks noGrp="1"/>
          </p:cNvSpPr>
          <p:nvPr>
            <p:ph type="body"/>
          </p:nvPr>
        </p:nvSpPr>
        <p:spPr>
          <a:xfrm>
            <a:off x="1079640" y="1865160"/>
            <a:ext cx="7778520" cy="2520720"/>
          </a:xfrm>
          <a:prstGeom prst="rect">
            <a:avLst/>
          </a:prstGeom>
          <a:noFill/>
          <a:ln w="0">
            <a:noFill/>
          </a:ln>
        </p:spPr>
        <p:txBody>
          <a:bodyPr lIns="0" tIns="0" rIns="0" bIns="0" anchor="t">
            <a:normAutofit/>
          </a:bodyPr>
          <a:lstStyle/>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n°1</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n°2</a:t>
            </a:r>
            <a:endParaRPr lang="fr-FR" sz="1200" b="0" strike="noStrike" spc="-1">
              <a:solidFill>
                <a:schemeClr val="dk1"/>
              </a:solidFill>
              <a:latin typeface="Calibri"/>
            </a:endParaRPr>
          </a:p>
          <a:p>
            <a:pPr indent="0" defTabSz="685800">
              <a:lnSpc>
                <a:spcPct val="90000"/>
              </a:lnSpc>
              <a:spcBef>
                <a:spcPts val="751"/>
              </a:spcBef>
              <a:buNone/>
            </a:pPr>
            <a:endParaRPr lang="fr-FR" sz="1200" b="0" strike="noStrike" spc="-1">
              <a:solidFill>
                <a:schemeClr val="dk1"/>
              </a:solidFill>
              <a:latin typeface="Calibri"/>
            </a:endParaRPr>
          </a:p>
          <a:p>
            <a:pPr marL="171360" indent="-171360" defTabSz="685800">
              <a:lnSpc>
                <a:spcPct val="90000"/>
              </a:lnSpc>
              <a:spcBef>
                <a:spcPts val="751"/>
              </a:spcBef>
              <a:buClr>
                <a:srgbClr val="000000"/>
              </a:buClr>
              <a:buFont typeface="Symbol"/>
              <a:buChar char="⎯"/>
            </a:pPr>
            <a:r>
              <a:rPr lang="en-US" sz="1200" b="0" strike="noStrike" spc="-1">
                <a:solidFill>
                  <a:schemeClr val="dk1"/>
                </a:solidFill>
                <a:latin typeface="Lucida Sans"/>
                <a:ea typeface="Lucida Sans"/>
              </a:rPr>
              <a:t> Insérer texte n°3</a:t>
            </a:r>
            <a:endParaRPr lang="fr-FR" sz="1200" b="0" strike="noStrike" spc="-1">
              <a:solidFill>
                <a:schemeClr val="dk1"/>
              </a:solidFill>
              <a:latin typeface="Calibri"/>
            </a:endParaRPr>
          </a:p>
        </p:txBody>
      </p:sp>
      <p:sp>
        <p:nvSpPr>
          <p:cNvPr id="75" name="PlaceHolder 3"/>
          <p:cNvSpPr>
            <a:spLocks noGrp="1"/>
          </p:cNvSpPr>
          <p:nvPr>
            <p:ph type="title"/>
          </p:nvPr>
        </p:nvSpPr>
        <p:spPr>
          <a:xfrm>
            <a:off x="1080000" y="1008000"/>
            <a:ext cx="7775640" cy="719640"/>
          </a:xfrm>
          <a:prstGeom prst="rect">
            <a:avLst/>
          </a:prstGeom>
          <a:noFill/>
          <a:ln w="0">
            <a:noFill/>
          </a:ln>
        </p:spPr>
        <p:txBody>
          <a:bodyPr lIns="0" tIns="0" rIns="0" bIns="0" anchor="t">
            <a:noAutofit/>
          </a:bodyPr>
          <a:lstStyle/>
          <a:p>
            <a:pPr indent="0" defTabSz="685800">
              <a:lnSpc>
                <a:spcPct val="90000"/>
              </a:lnSpc>
              <a:buNone/>
            </a:pPr>
            <a:r>
              <a:rPr lang="fr-FR" sz="4400" b="0" strike="noStrike" spc="-1">
                <a:solidFill>
                  <a:schemeClr val="dk1"/>
                </a:solidFill>
                <a:latin typeface="Lucida Sans"/>
                <a:ea typeface="Lucida Sans"/>
              </a:rPr>
              <a:t>Titre</a:t>
            </a:r>
            <a:endParaRPr lang="fr-FR" sz="4400" b="0" strike="noStrike" spc="-1">
              <a:solidFill>
                <a:schemeClr val="dk1"/>
              </a:solidFill>
              <a:latin typeface="Calibri"/>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patrick-bonnin.developpez.com/cours/vision" TargetMode="External"/><Relationship Id="rId5" Type="http://schemas.openxmlformats.org/officeDocument/2006/relationships/image" Target="../media/image11.jpeg"/><Relationship Id="rId4" Type="http://schemas.openxmlformats.org/officeDocument/2006/relationships/hyperlink" Target="https://fr.wikipedia.org/wiki/Histogramme_de_gradient_orient%C3%A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www.researchgate.net/publication/50946234_Image_Retrieval_using_2D_Dual-Tree_Discrete_Wavelet_Transfor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miro.medium.com/v2/resize:fit:1200/format:webp/1*mNc9Y6MSj_yCqRQXltUqvQ.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image" Target="../media/image22.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4.png"/><Relationship Id="rId29" Type="http://schemas.openxmlformats.org/officeDocument/2006/relationships/customXml" Target="../ink/ink1.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21.png"/><Relationship Id="rId24" Type="http://schemas.openxmlformats.org/officeDocument/2006/relationships/image" Target="../media/image38.png"/><Relationship Id="rId32" Type="http://schemas.openxmlformats.org/officeDocument/2006/relationships/image" Target="../media/image53.png"/><Relationship Id="rId5" Type="http://schemas.openxmlformats.org/officeDocument/2006/relationships/image" Target="../media/image28.png"/><Relationship Id="rId15" Type="http://schemas.openxmlformats.org/officeDocument/2006/relationships/image" Target="../media/image25.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0.png"/><Relationship Id="rId19" Type="http://schemas.openxmlformats.org/officeDocument/2006/relationships/image" Target="../media/image33.png"/><Relationship Id="rId31" Type="http://schemas.openxmlformats.org/officeDocument/2006/relationships/customXml" Target="../ink/ink2.xml"/><Relationship Id="rId4" Type="http://schemas.openxmlformats.org/officeDocument/2006/relationships/image" Target="../media/image27.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A2B40D-1087-D892-2AB6-99D7762408F3}"/>
              </a:ext>
            </a:extLst>
          </p:cNvPr>
          <p:cNvSpPr/>
          <p:nvPr/>
        </p:nvSpPr>
        <p:spPr>
          <a:xfrm>
            <a:off x="0" y="4751614"/>
            <a:ext cx="9144000" cy="391886"/>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PlaceHolder 2"/>
          <p:cNvSpPr>
            <a:spLocks noGrp="1"/>
          </p:cNvSpPr>
          <p:nvPr>
            <p:ph type="title" idx="4294967295"/>
          </p:nvPr>
        </p:nvSpPr>
        <p:spPr>
          <a:xfrm>
            <a:off x="781050" y="1266825"/>
            <a:ext cx="8362950" cy="1635125"/>
          </a:xfrm>
          <a:prstGeom prst="rect">
            <a:avLst/>
          </a:prstGeom>
          <a:noFill/>
          <a:ln w="0">
            <a:noFill/>
          </a:ln>
        </p:spPr>
        <p:txBody>
          <a:bodyPr lIns="0" tIns="0" rIns="0" bIns="0" anchor="t">
            <a:noAutofit/>
          </a:bodyPr>
          <a:lstStyle/>
          <a:p>
            <a:pPr algn="ctr"/>
            <a:r>
              <a:rPr lang="fr-FR" sz="3200">
                <a:solidFill>
                  <a:srgbClr val="8A1739"/>
                </a:solidFill>
                <a:latin typeface="Lucida Sans" panose="020B0602030504020204" pitchFamily="34" charset="77"/>
                <a:cs typeface="Times New Roman" panose="02020603050405020304" pitchFamily="18" charset="0"/>
              </a:rPr>
              <a:t>Système de recherche d’images</a:t>
            </a:r>
            <a:br>
              <a:rPr lang="fr-FR" sz="3200">
                <a:solidFill>
                  <a:srgbClr val="8A1739"/>
                </a:solidFill>
                <a:latin typeface="Lucida Sans" panose="020B0602030504020204" pitchFamily="34" charset="77"/>
                <a:cs typeface="Times New Roman" panose="02020603050405020304" pitchFamily="18" charset="0"/>
              </a:rPr>
            </a:br>
            <a:r>
              <a:rPr lang="fr-FR" sz="3200">
                <a:solidFill>
                  <a:srgbClr val="8A1739"/>
                </a:solidFill>
                <a:latin typeface="Lucida Sans" panose="020B0602030504020204" pitchFamily="34" charset="77"/>
                <a:cs typeface="Times New Roman" panose="02020603050405020304" pitchFamily="18" charset="0"/>
              </a:rPr>
              <a:t>par le contenu</a:t>
            </a:r>
            <a:br>
              <a:rPr lang="fr-FR" sz="3200">
                <a:solidFill>
                  <a:srgbClr val="8A1739"/>
                </a:solidFill>
                <a:latin typeface="Lucida Sans" panose="020B0602030504020204" pitchFamily="34" charset="77"/>
                <a:cs typeface="Times New Roman" panose="02020603050405020304" pitchFamily="18" charset="0"/>
              </a:rPr>
            </a:br>
            <a:r>
              <a:rPr lang="fr-FR" sz="1600" i="1">
                <a:solidFill>
                  <a:srgbClr val="8A1739"/>
                </a:solidFill>
                <a:latin typeface="Lucida Sans" panose="020B0602030504020204" pitchFamily="34" charset="77"/>
                <a:cs typeface="Times New Roman" panose="02020603050405020304" pitchFamily="18" charset="0"/>
              </a:rPr>
              <a:t>Content-</a:t>
            </a:r>
            <a:r>
              <a:rPr lang="fr-FR" sz="1600" i="1" err="1">
                <a:solidFill>
                  <a:srgbClr val="8A1739"/>
                </a:solidFill>
                <a:latin typeface="Lucida Sans" panose="020B0602030504020204" pitchFamily="34" charset="77"/>
                <a:cs typeface="Times New Roman" panose="02020603050405020304" pitchFamily="18" charset="0"/>
              </a:rPr>
              <a:t>Based</a:t>
            </a:r>
            <a:r>
              <a:rPr lang="fr-FR" sz="1600" i="1">
                <a:solidFill>
                  <a:srgbClr val="8A1739"/>
                </a:solidFill>
                <a:latin typeface="Lucida Sans" panose="020B0602030504020204" pitchFamily="34" charset="77"/>
                <a:cs typeface="Times New Roman" panose="02020603050405020304" pitchFamily="18" charset="0"/>
              </a:rPr>
              <a:t> Image </a:t>
            </a:r>
            <a:r>
              <a:rPr lang="fr-FR" sz="1600" i="1" err="1">
                <a:solidFill>
                  <a:srgbClr val="8A1739"/>
                </a:solidFill>
                <a:latin typeface="Lucida Sans" panose="020B0602030504020204" pitchFamily="34" charset="77"/>
                <a:cs typeface="Times New Roman" panose="02020603050405020304" pitchFamily="18" charset="0"/>
              </a:rPr>
              <a:t>Retrieval</a:t>
            </a:r>
            <a:r>
              <a:rPr lang="fr-FR" sz="1600" i="1">
                <a:solidFill>
                  <a:srgbClr val="8A1739"/>
                </a:solidFill>
                <a:latin typeface="Lucida Sans" panose="020B0602030504020204" pitchFamily="34" charset="77"/>
                <a:cs typeface="Times New Roman" panose="02020603050405020304" pitchFamily="18" charset="0"/>
              </a:rPr>
              <a:t> (CBIR)</a:t>
            </a:r>
            <a:endParaRPr lang="fr-FR" sz="3200">
              <a:solidFill>
                <a:srgbClr val="8A1739"/>
              </a:solidFill>
              <a:latin typeface="Lucida Sans" panose="020B0602030504020204" pitchFamily="34" charset="77"/>
              <a:cs typeface="Times New Roman" panose="02020603050405020304" pitchFamily="18" charset="0"/>
            </a:endParaRPr>
          </a:p>
        </p:txBody>
      </p:sp>
      <p:sp>
        <p:nvSpPr>
          <p:cNvPr id="107" name="PlaceHolder 1"/>
          <p:cNvSpPr>
            <a:spLocks noGrp="1"/>
          </p:cNvSpPr>
          <p:nvPr>
            <p:ph type="subTitle" idx="4294967295"/>
          </p:nvPr>
        </p:nvSpPr>
        <p:spPr>
          <a:xfrm>
            <a:off x="781050" y="2630488"/>
            <a:ext cx="7775575" cy="2317069"/>
          </a:xfrm>
          <a:prstGeom prst="rect">
            <a:avLst/>
          </a:prstGeom>
          <a:noFill/>
          <a:ln w="0">
            <a:noFill/>
          </a:ln>
        </p:spPr>
        <p:txBody>
          <a:bodyPr lIns="0" tIns="0" rIns="0" bIns="0" anchor="t">
            <a:noAutofit/>
          </a:bodyPr>
          <a:lstStyle/>
          <a:p>
            <a:pPr marL="0" indent="0" algn="ctr">
              <a:buNone/>
            </a:pPr>
            <a:r>
              <a:rPr lang="fr-FR" sz="1400" dirty="0">
                <a:latin typeface="Lucida Sans" panose="020B0602030504020204" pitchFamily="34" charset="77"/>
                <a:cs typeface="Times New Roman" panose="02020603050405020304" pitchFamily="18" charset="0"/>
              </a:rPr>
              <a:t>Projet Licence 2 Informatique – Université Paris Cité</a:t>
            </a:r>
          </a:p>
          <a:p>
            <a:pPr marL="0" indent="0" algn="ctr">
              <a:lnSpc>
                <a:spcPct val="150000"/>
              </a:lnSpc>
              <a:buNone/>
            </a:pPr>
            <a:r>
              <a:rPr lang="fr-FR" sz="1400" dirty="0">
                <a:latin typeface="Lucida Sans" panose="020B0602030504020204" pitchFamily="34" charset="77"/>
                <a:cs typeface="Times New Roman" panose="02020603050405020304" pitchFamily="18" charset="0"/>
              </a:rPr>
              <a:t>Encadrant : Pr Camille </a:t>
            </a:r>
            <a:r>
              <a:rPr lang="fr-FR" sz="1400" b="1" dirty="0">
                <a:latin typeface="Lucida Sans" panose="020B0602030504020204" pitchFamily="34" charset="77"/>
                <a:cs typeface="Times New Roman" panose="02020603050405020304" pitchFamily="18" charset="0"/>
              </a:rPr>
              <a:t>Kurtz</a:t>
            </a:r>
          </a:p>
          <a:p>
            <a:pPr marL="0" indent="0" algn="ctr">
              <a:lnSpc>
                <a:spcPct val="150000"/>
              </a:lnSpc>
              <a:buNone/>
            </a:pPr>
            <a:r>
              <a:rPr lang="fr-FR" sz="1400" b="1" dirty="0">
                <a:latin typeface="Lucida Sans" panose="020B0602030504020204" pitchFamily="34" charset="77"/>
                <a:cs typeface="Times New Roman" panose="02020603050405020304" pitchFamily="18" charset="0"/>
              </a:rPr>
              <a:t>2024-2025</a:t>
            </a:r>
            <a:endParaRPr lang="fr-FR" sz="1400" dirty="0">
              <a:latin typeface="Lucida Sans" panose="020B0602030504020204" pitchFamily="34" charset="77"/>
              <a:cs typeface="Times New Roman" panose="02020603050405020304" pitchFamily="18" charset="0"/>
            </a:endParaRPr>
          </a:p>
          <a:p>
            <a:pPr marL="0" indent="0">
              <a:buNone/>
            </a:pPr>
            <a:r>
              <a:rPr lang="fr-FR" sz="1400" dirty="0">
                <a:latin typeface="Lucida Sans" panose="020B0602030504020204" pitchFamily="34" charset="77"/>
                <a:cs typeface="Times New Roman" panose="02020603050405020304" pitchFamily="18" charset="0"/>
              </a:rPr>
              <a:t>Équipe : </a:t>
            </a:r>
          </a:p>
          <a:p>
            <a:pPr marL="0" indent="0" algn="ctr">
              <a:buNone/>
            </a:pPr>
            <a:r>
              <a:rPr lang="fr-FR" sz="1600" dirty="0">
                <a:latin typeface="Lucida Sans" panose="020B0602030504020204" pitchFamily="34" charset="77"/>
                <a:cs typeface="Times New Roman" panose="02020603050405020304" pitchFamily="18" charset="0"/>
              </a:rPr>
              <a:t>Lucas </a:t>
            </a:r>
            <a:r>
              <a:rPr lang="fr-FR" sz="1600" b="1" dirty="0">
                <a:latin typeface="Lucida Sans" panose="020B0602030504020204" pitchFamily="34" charset="77"/>
                <a:cs typeface="Times New Roman" panose="02020603050405020304" pitchFamily="18" charset="0"/>
              </a:rPr>
              <a:t>Denys</a:t>
            </a:r>
            <a:r>
              <a:rPr lang="fr-FR" sz="1600" dirty="0">
                <a:latin typeface="Lucida Sans" panose="020B0602030504020204" pitchFamily="34" charset="77"/>
                <a:cs typeface="Times New Roman" panose="02020603050405020304" pitchFamily="18" charset="0"/>
              </a:rPr>
              <a:t>, Rayan </a:t>
            </a:r>
            <a:r>
              <a:rPr lang="fr-FR" sz="1600" b="1" dirty="0">
                <a:latin typeface="Lucida Sans" panose="020B0602030504020204" pitchFamily="34" charset="77"/>
                <a:cs typeface="Times New Roman" panose="02020603050405020304" pitchFamily="18" charset="0"/>
              </a:rPr>
              <a:t>Brahimi</a:t>
            </a:r>
            <a:r>
              <a:rPr lang="fr-FR" sz="1600" dirty="0">
                <a:latin typeface="Lucida Sans" panose="020B0602030504020204" pitchFamily="34" charset="77"/>
                <a:cs typeface="Times New Roman" panose="02020603050405020304" pitchFamily="18" charset="0"/>
              </a:rPr>
              <a:t>, Lyna </a:t>
            </a:r>
            <a:r>
              <a:rPr lang="fr-FR" sz="1600" b="1" dirty="0">
                <a:latin typeface="Lucida Sans" panose="020B0602030504020204" pitchFamily="34" charset="77"/>
                <a:cs typeface="Times New Roman" panose="02020603050405020304" pitchFamily="18" charset="0"/>
              </a:rPr>
              <a:t>Bennani</a:t>
            </a:r>
            <a:r>
              <a:rPr lang="fr-FR" sz="1600" dirty="0">
                <a:latin typeface="Lucida Sans" panose="020B0602030504020204" pitchFamily="34" charset="77"/>
                <a:cs typeface="Times New Roman" panose="02020603050405020304" pitchFamily="18" charset="0"/>
              </a:rPr>
              <a:t>, Sofiane </a:t>
            </a:r>
            <a:r>
              <a:rPr lang="fr-FR" sz="1600" b="1" dirty="0" err="1">
                <a:latin typeface="Lucida Sans" panose="020B0602030504020204" pitchFamily="34" charset="77"/>
                <a:cs typeface="Times New Roman" panose="02020603050405020304" pitchFamily="18" charset="0"/>
              </a:rPr>
              <a:t>Aibibaouen</a:t>
            </a:r>
            <a:endParaRPr lang="fr-FR" sz="1600" b="1" dirty="0">
              <a:latin typeface="Lucida Sans" panose="020B0602030504020204" pitchFamily="34" charset="77"/>
              <a:cs typeface="Times New Roman" panose="02020603050405020304" pitchFamily="18" charset="0"/>
            </a:endParaRPr>
          </a:p>
          <a:p>
            <a:pPr marL="0" indent="0" algn="ctr">
              <a:buNone/>
            </a:pPr>
            <a:endParaRPr lang="fr-FR" sz="1400" dirty="0">
              <a:latin typeface="Lucida Sans" panose="020B0602030504020204" pitchFamily="34" charset="77"/>
              <a:cs typeface="Times New Roman" panose="02020603050405020304" pitchFamily="18" charset="0"/>
            </a:endParaRPr>
          </a:p>
          <a:p>
            <a:pPr marL="0" indent="0" algn="ctr">
              <a:buNone/>
            </a:pPr>
            <a:r>
              <a:rPr lang="fr-FR" sz="1400" dirty="0">
                <a:solidFill>
                  <a:schemeClr val="bg1"/>
                </a:solidFill>
                <a:latin typeface="Lucida Sans" panose="020B0602030504020204" pitchFamily="34" charset="77"/>
                <a:cs typeface="Times New Roman" panose="02020603050405020304" pitchFamily="18" charset="0"/>
              </a:rPr>
              <a:t>16 mai 2025</a:t>
            </a:r>
          </a:p>
          <a:p>
            <a:pPr marL="0" indent="0">
              <a:lnSpc>
                <a:spcPts val="1800"/>
              </a:lnSpc>
              <a:buNone/>
              <a:tabLst>
                <a:tab pos="0" algn="l"/>
              </a:tabLst>
            </a:pPr>
            <a:endParaRPr lang="fr-FR" sz="1400" b="0" strike="noStrike" spc="-1" dirty="0">
              <a:latin typeface="Lucida Sans" panose="020B0602030504020204" pitchFamily="34" charset="77"/>
              <a:ea typeface="Lucida Sans"/>
            </a:endParaRPr>
          </a:p>
        </p:txBody>
      </p:sp>
    </p:spTree>
    <p:extLst>
      <p:ext uri="{BB962C8B-B14F-4D97-AF65-F5344CB8AC3E}">
        <p14:creationId xmlns:p14="http://schemas.microsoft.com/office/powerpoint/2010/main" val="11290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67E919-FDD2-6F51-D716-4BF01F16920D}"/>
              </a:ext>
            </a:extLst>
          </p:cNvPr>
          <p:cNvSpPr>
            <a:spLocks noGrp="1"/>
          </p:cNvSpPr>
          <p:nvPr>
            <p:ph type="title"/>
          </p:nvPr>
        </p:nvSpPr>
        <p:spPr>
          <a:xfrm>
            <a:off x="971550" y="-139161"/>
            <a:ext cx="8229600" cy="1143000"/>
          </a:xfrm>
        </p:spPr>
        <p:txBody>
          <a:bodyPr anchor="ctr"/>
          <a:lstStyle/>
          <a:p>
            <a:pPr algn="ctr"/>
            <a:r>
              <a:rPr sz="2800" b="1" dirty="0" err="1">
                <a:solidFill>
                  <a:srgbClr val="8A1739"/>
                </a:solidFill>
                <a:latin typeface="Lucida Sans" panose="020B0602030504020204" pitchFamily="34" charset="77"/>
                <a:cs typeface="Times New Roman" panose="02020603050405020304" pitchFamily="18" charset="0"/>
              </a:rPr>
              <a:t>Analyse</a:t>
            </a:r>
            <a:r>
              <a:rPr sz="2800" b="1" dirty="0">
                <a:solidFill>
                  <a:srgbClr val="8A1739"/>
                </a:solidFill>
                <a:latin typeface="Lucida Sans" panose="020B0602030504020204" pitchFamily="34" charset="77"/>
                <a:cs typeface="Times New Roman" panose="02020603050405020304" pitchFamily="18" charset="0"/>
              </a:rPr>
              <a:t> critique &amp; Perspectives</a:t>
            </a:r>
          </a:p>
        </p:txBody>
      </p:sp>
      <p:sp>
        <p:nvSpPr>
          <p:cNvPr id="9" name="Content Placeholder 2">
            <a:extLst>
              <a:ext uri="{FF2B5EF4-FFF2-40B4-BE49-F238E27FC236}">
                <a16:creationId xmlns:a16="http://schemas.microsoft.com/office/drawing/2014/main" id="{9F38A1A2-E82D-40EF-1D27-72AA5DCE3F8C}"/>
              </a:ext>
            </a:extLst>
          </p:cNvPr>
          <p:cNvSpPr>
            <a:spLocks noGrp="1"/>
          </p:cNvSpPr>
          <p:nvPr>
            <p:ph idx="1"/>
          </p:nvPr>
        </p:nvSpPr>
        <p:spPr>
          <a:xfrm>
            <a:off x="457200" y="751114"/>
            <a:ext cx="8229600" cy="1406549"/>
          </a:xfrm>
        </p:spPr>
        <p:txBody>
          <a:bodyPr/>
          <a:lstStyle/>
          <a:p>
            <a:pPr>
              <a:buFont typeface="Wingdings" pitchFamily="2" charset="2"/>
              <a:buChar char="ü"/>
            </a:pPr>
            <a:endParaRPr sz="2400" dirty="0">
              <a:solidFill>
                <a:srgbClr val="8A1739"/>
              </a:solidFill>
              <a:latin typeface="Lucida Sans" panose="020B0602030504020204" pitchFamily="34" charset="77"/>
              <a:cs typeface="Times New Roman" panose="02020603050405020304" pitchFamily="18" charset="0"/>
            </a:endParaRPr>
          </a:p>
          <a:p>
            <a:pPr marL="0" indent="0">
              <a:buNone/>
            </a:pPr>
            <a:r>
              <a:rPr lang="fr-FR" sz="2400" dirty="0">
                <a:solidFill>
                  <a:srgbClr val="8A1739"/>
                </a:solidFill>
                <a:latin typeface="Lucida Sans" panose="020B0602030504020204" pitchFamily="34" charset="77"/>
                <a:cs typeface="Times New Roman" panose="02020603050405020304" pitchFamily="18" charset="0"/>
                <a:sym typeface="Wingdings 2" panose="05020102010507070707" pitchFamily="18" charset="2"/>
              </a:rPr>
              <a:t> </a:t>
            </a:r>
            <a:r>
              <a:rPr lang="fr-FR" sz="2400" u="sng" dirty="0">
                <a:solidFill>
                  <a:srgbClr val="8A1739"/>
                </a:solidFill>
                <a:latin typeface="Lucida Sans" panose="020B0602030504020204" pitchFamily="34" charset="77"/>
                <a:cs typeface="Times New Roman" panose="02020603050405020304" pitchFamily="18" charset="0"/>
              </a:rPr>
              <a:t>Forces</a:t>
            </a:r>
            <a:r>
              <a:rPr lang="fr-FR" sz="2400" dirty="0">
                <a:solidFill>
                  <a:srgbClr val="8A1739"/>
                </a:solidFill>
                <a:latin typeface="Lucida Sans" panose="020B0602030504020204" pitchFamily="34" charset="77"/>
                <a:cs typeface="Times New Roman" panose="02020603050405020304" pitchFamily="18" charset="0"/>
              </a:rPr>
              <a:t> : interface intuitive, comparaison multi‑méthodes</a:t>
            </a:r>
          </a:p>
        </p:txBody>
      </p:sp>
      <p:sp>
        <p:nvSpPr>
          <p:cNvPr id="10" name="Rectangle 9">
            <a:extLst>
              <a:ext uri="{FF2B5EF4-FFF2-40B4-BE49-F238E27FC236}">
                <a16:creationId xmlns:a16="http://schemas.microsoft.com/office/drawing/2014/main" id="{0B1B392F-3813-D596-9BCA-2BC2D18E1C5D}"/>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lumMod val="50000"/>
                  </a:schemeClr>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a:t>
            </a:r>
            <a:r>
              <a:rPr lang="fr-FR" sz="800" b="1" dirty="0">
                <a:solidFill>
                  <a:schemeClr val="bg1"/>
                </a:solidFill>
                <a:latin typeface="Lucida Sans" panose="020B0602030504020204" pitchFamily="34" charset="77"/>
                <a:cs typeface="Times New Roman" panose="02020603050405020304" pitchFamily="18" charset="0"/>
              </a:rPr>
              <a:t>4. Résultats, analyse, conclusion</a:t>
            </a:r>
          </a:p>
        </p:txBody>
      </p:sp>
      <p:sp>
        <p:nvSpPr>
          <p:cNvPr id="2" name="ZoneTexte 1">
            <a:extLst>
              <a:ext uri="{FF2B5EF4-FFF2-40B4-BE49-F238E27FC236}">
                <a16:creationId xmlns:a16="http://schemas.microsoft.com/office/drawing/2014/main" id="{248E223B-5B3B-433A-CCBC-931826A79799}"/>
              </a:ext>
            </a:extLst>
          </p:cNvPr>
          <p:cNvSpPr txBox="1"/>
          <p:nvPr/>
        </p:nvSpPr>
        <p:spPr>
          <a:xfrm>
            <a:off x="457200" y="3284390"/>
            <a:ext cx="7764379" cy="1107996"/>
          </a:xfrm>
          <a:prstGeom prst="rect">
            <a:avLst/>
          </a:prstGeom>
          <a:noFill/>
        </p:spPr>
        <p:txBody>
          <a:bodyPr wrap="square" rtlCol="0">
            <a:spAutoFit/>
          </a:bodyPr>
          <a:lstStyle/>
          <a:p>
            <a:r>
              <a:rPr lang="fr-FR" sz="2400" dirty="0">
                <a:solidFill>
                  <a:srgbClr val="8A1739"/>
                </a:solidFill>
                <a:latin typeface="Lucida Sans" panose="020B0602030504020204" pitchFamily="34" charset="77"/>
                <a:cs typeface="Times New Roman" panose="02020603050405020304" pitchFamily="18" charset="0"/>
                <a:sym typeface="Wingdings 2" panose="05020102010507070707" pitchFamily="18" charset="2"/>
              </a:rPr>
              <a:t> </a:t>
            </a:r>
            <a:r>
              <a:rPr lang="fr-FR" sz="2400" u="sng" dirty="0">
                <a:solidFill>
                  <a:srgbClr val="8A1739"/>
                </a:solidFill>
                <a:latin typeface="Lucida Sans" panose="020B0602030504020204" pitchFamily="34" charset="77"/>
                <a:cs typeface="Times New Roman" panose="02020603050405020304" pitchFamily="18" charset="0"/>
              </a:rPr>
              <a:t>Pistes</a:t>
            </a:r>
            <a:r>
              <a:rPr lang="fr-FR" sz="2400" dirty="0">
                <a:solidFill>
                  <a:srgbClr val="8A1739"/>
                </a:solidFill>
                <a:latin typeface="Lucida Sans" panose="020B0602030504020204" pitchFamily="34" charset="77"/>
                <a:cs typeface="Times New Roman" panose="02020603050405020304" pitchFamily="18" charset="0"/>
              </a:rPr>
              <a:t> : indexation </a:t>
            </a:r>
            <a:r>
              <a:rPr lang="fr-FR" sz="2400" dirty="0" err="1">
                <a:solidFill>
                  <a:srgbClr val="8A1739"/>
                </a:solidFill>
                <a:latin typeface="Lucida Sans" panose="020B0602030504020204" pitchFamily="34" charset="77"/>
                <a:cs typeface="Times New Roman" panose="02020603050405020304" pitchFamily="18" charset="0"/>
              </a:rPr>
              <a:t>faiss</a:t>
            </a:r>
            <a:r>
              <a:rPr lang="fr-FR" sz="2400" dirty="0">
                <a:solidFill>
                  <a:srgbClr val="8A1739"/>
                </a:solidFill>
                <a:latin typeface="Lucida Sans" panose="020B0602030504020204" pitchFamily="34" charset="77"/>
                <a:cs typeface="Times New Roman" panose="02020603050405020304" pitchFamily="18" charset="0"/>
              </a:rPr>
              <a:t>/</a:t>
            </a:r>
            <a:r>
              <a:rPr lang="fr-FR" sz="2400" dirty="0" err="1">
                <a:solidFill>
                  <a:srgbClr val="8A1739"/>
                </a:solidFill>
                <a:latin typeface="Lucida Sans" panose="020B0602030504020204" pitchFamily="34" charset="77"/>
                <a:cs typeface="Times New Roman" panose="02020603050405020304" pitchFamily="18" charset="0"/>
              </a:rPr>
              <a:t>annoy</a:t>
            </a:r>
            <a:r>
              <a:rPr lang="fr-FR" sz="2400" dirty="0">
                <a:solidFill>
                  <a:srgbClr val="8A1739"/>
                </a:solidFill>
                <a:latin typeface="Lucida Sans" panose="020B0602030504020204" pitchFamily="34" charset="77"/>
                <a:cs typeface="Times New Roman" panose="02020603050405020304" pitchFamily="18" charset="0"/>
              </a:rPr>
              <a:t>, entraînement CNN dédié, parallélisation, </a:t>
            </a:r>
            <a:r>
              <a:rPr lang="fr-FR" sz="2400" dirty="0" err="1">
                <a:solidFill>
                  <a:srgbClr val="8A1739"/>
                </a:solidFill>
                <a:latin typeface="Lucida Sans" panose="020B0602030504020204" pitchFamily="34" charset="77"/>
                <a:cs typeface="Times New Roman" panose="02020603050405020304" pitchFamily="18" charset="0"/>
              </a:rPr>
              <a:t>mAP</a:t>
            </a:r>
            <a:endParaRPr lang="fr-FR" sz="2400" dirty="0">
              <a:solidFill>
                <a:srgbClr val="8A1739"/>
              </a:solidFill>
              <a:latin typeface="Lucida Sans" panose="020B0602030504020204" pitchFamily="34" charset="77"/>
              <a:cs typeface="Times New Roman" panose="02020603050405020304" pitchFamily="18" charset="0"/>
            </a:endParaRPr>
          </a:p>
          <a:p>
            <a:endParaRPr lang="fr-FR" dirty="0"/>
          </a:p>
        </p:txBody>
      </p:sp>
      <p:sp>
        <p:nvSpPr>
          <p:cNvPr id="4" name="ZoneTexte 3">
            <a:extLst>
              <a:ext uri="{FF2B5EF4-FFF2-40B4-BE49-F238E27FC236}">
                <a16:creationId xmlns:a16="http://schemas.microsoft.com/office/drawing/2014/main" id="{05317A71-6097-68A8-0E58-0008F64C5435}"/>
              </a:ext>
            </a:extLst>
          </p:cNvPr>
          <p:cNvSpPr txBox="1"/>
          <p:nvPr/>
        </p:nvSpPr>
        <p:spPr>
          <a:xfrm>
            <a:off x="457200" y="2130566"/>
            <a:ext cx="7379368" cy="1107996"/>
          </a:xfrm>
          <a:prstGeom prst="rect">
            <a:avLst/>
          </a:prstGeom>
          <a:noFill/>
        </p:spPr>
        <p:txBody>
          <a:bodyPr wrap="square" rtlCol="0">
            <a:spAutoFit/>
          </a:bodyPr>
          <a:lstStyle/>
          <a:p>
            <a:r>
              <a:rPr lang="fr-FR" sz="2400" dirty="0">
                <a:solidFill>
                  <a:srgbClr val="8A1739"/>
                </a:solidFill>
                <a:latin typeface="Lucida Sans" panose="020B0602030504020204" pitchFamily="34" charset="77"/>
                <a:cs typeface="Times New Roman" panose="02020603050405020304" pitchFamily="18" charset="0"/>
                <a:sym typeface="Wingdings 2" panose="05020102010507070707" pitchFamily="18" charset="2"/>
              </a:rPr>
              <a:t> </a:t>
            </a:r>
            <a:r>
              <a:rPr lang="fr-FR" sz="2400" u="sng" dirty="0">
                <a:solidFill>
                  <a:srgbClr val="8A1739"/>
                </a:solidFill>
                <a:latin typeface="Lucida Sans" panose="020B0602030504020204" pitchFamily="34" charset="77"/>
                <a:cs typeface="Times New Roman" panose="02020603050405020304" pitchFamily="18" charset="0"/>
              </a:rPr>
              <a:t>Limites</a:t>
            </a:r>
            <a:r>
              <a:rPr lang="fr-FR" sz="2400" dirty="0">
                <a:solidFill>
                  <a:srgbClr val="8A1739"/>
                </a:solidFill>
                <a:latin typeface="Lucida Sans" panose="020B0602030504020204" pitchFamily="34" charset="77"/>
                <a:cs typeface="Times New Roman" panose="02020603050405020304" pitchFamily="18" charset="0"/>
              </a:rPr>
              <a:t> : temps de chargement initial, seuil de 300 images, variabilité des performances</a:t>
            </a:r>
          </a:p>
          <a:p>
            <a:endParaRPr lang="fr-FR" dirty="0"/>
          </a:p>
        </p:txBody>
      </p:sp>
    </p:spTree>
    <p:extLst>
      <p:ext uri="{BB962C8B-B14F-4D97-AF65-F5344CB8AC3E}">
        <p14:creationId xmlns:p14="http://schemas.microsoft.com/office/powerpoint/2010/main" val="2767250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70E8A8-8E93-B622-0CC2-2039001AC342}"/>
              </a:ext>
            </a:extLst>
          </p:cNvPr>
          <p:cNvSpPr>
            <a:spLocks noGrp="1"/>
          </p:cNvSpPr>
          <p:nvPr>
            <p:ph type="title"/>
          </p:nvPr>
        </p:nvSpPr>
        <p:spPr>
          <a:xfrm>
            <a:off x="563336" y="-97911"/>
            <a:ext cx="8229600" cy="1143000"/>
          </a:xfrm>
        </p:spPr>
        <p:txBody>
          <a:bodyPr anchor="ctr"/>
          <a:lstStyle/>
          <a:p>
            <a:pPr algn="ctr"/>
            <a:r>
              <a:rPr sz="3200" b="1" dirty="0">
                <a:solidFill>
                  <a:srgbClr val="8A1739"/>
                </a:solidFill>
                <a:latin typeface="Lucida Sans" panose="020B0602030504020204" pitchFamily="34" charset="77"/>
                <a:cs typeface="Times New Roman" panose="02020603050405020304" pitchFamily="18" charset="0"/>
              </a:rPr>
              <a:t>Conclusion</a:t>
            </a:r>
          </a:p>
        </p:txBody>
      </p:sp>
      <p:pic>
        <p:nvPicPr>
          <p:cNvPr id="4" name="Espace réservé du contenu 3" descr="Ciels affichés à partir de la vue regardant vers le haut">
            <a:extLst>
              <a:ext uri="{FF2B5EF4-FFF2-40B4-BE49-F238E27FC236}">
                <a16:creationId xmlns:a16="http://schemas.microsoft.com/office/drawing/2014/main" id="{A26879E4-54D6-1C45-9F37-75EE77F512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1999" y="758825"/>
            <a:ext cx="6022239" cy="4017963"/>
          </a:xfrm>
        </p:spPr>
      </p:pic>
      <p:sp>
        <p:nvSpPr>
          <p:cNvPr id="10" name="Rectangle 9">
            <a:extLst>
              <a:ext uri="{FF2B5EF4-FFF2-40B4-BE49-F238E27FC236}">
                <a16:creationId xmlns:a16="http://schemas.microsoft.com/office/drawing/2014/main" id="{7B8B2C95-D9BF-188B-D105-99B8FF8062F4}"/>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lumMod val="50000"/>
                  </a:schemeClr>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a:t>
            </a:r>
            <a:r>
              <a:rPr lang="fr-FR" sz="800" b="1" dirty="0">
                <a:solidFill>
                  <a:schemeClr val="bg1"/>
                </a:solidFill>
                <a:latin typeface="Lucida Sans" panose="020B0602030504020204" pitchFamily="34" charset="77"/>
                <a:cs typeface="Times New Roman" panose="02020603050405020304" pitchFamily="18" charset="0"/>
              </a:rPr>
              <a:t>4. Résultats, analyse, conclusion</a:t>
            </a:r>
          </a:p>
        </p:txBody>
      </p:sp>
      <p:sp>
        <p:nvSpPr>
          <p:cNvPr id="5" name="ZoneTexte 4">
            <a:extLst>
              <a:ext uri="{FF2B5EF4-FFF2-40B4-BE49-F238E27FC236}">
                <a16:creationId xmlns:a16="http://schemas.microsoft.com/office/drawing/2014/main" id="{CC684637-D151-916B-0B8F-62287B99D3B9}"/>
              </a:ext>
            </a:extLst>
          </p:cNvPr>
          <p:cNvSpPr txBox="1"/>
          <p:nvPr/>
        </p:nvSpPr>
        <p:spPr>
          <a:xfrm>
            <a:off x="1030705" y="1491213"/>
            <a:ext cx="7082589" cy="461665"/>
          </a:xfrm>
          <a:prstGeom prst="rect">
            <a:avLst/>
          </a:prstGeom>
          <a:noFill/>
        </p:spPr>
        <p:txBody>
          <a:bodyPr wrap="square" rtlCol="0">
            <a:spAutoFit/>
          </a:bodyPr>
          <a:lstStyle/>
          <a:p>
            <a:r>
              <a:rPr lang="fr-FR" sz="2400" dirty="0">
                <a:sym typeface="Wingdings 2" panose="05020102010507070707" pitchFamily="18" charset="2"/>
              </a:rPr>
              <a:t> </a:t>
            </a:r>
            <a:r>
              <a:rPr lang="fr-FR" sz="2400" dirty="0">
                <a:solidFill>
                  <a:srgbClr val="8A1739"/>
                </a:solidFill>
              </a:rPr>
              <a:t>Prototype CBIR </a:t>
            </a:r>
            <a:r>
              <a:rPr lang="fr-FR" sz="2400" b="1" dirty="0">
                <a:solidFill>
                  <a:srgbClr val="8A1739"/>
                </a:solidFill>
              </a:rPr>
              <a:t>fonctionnel</a:t>
            </a:r>
          </a:p>
        </p:txBody>
      </p:sp>
      <p:sp>
        <p:nvSpPr>
          <p:cNvPr id="6" name="ZoneTexte 5">
            <a:extLst>
              <a:ext uri="{FF2B5EF4-FFF2-40B4-BE49-F238E27FC236}">
                <a16:creationId xmlns:a16="http://schemas.microsoft.com/office/drawing/2014/main" id="{38CA3236-D77C-1565-4149-17D35BA7B1B8}"/>
              </a:ext>
            </a:extLst>
          </p:cNvPr>
          <p:cNvSpPr txBox="1"/>
          <p:nvPr/>
        </p:nvSpPr>
        <p:spPr>
          <a:xfrm>
            <a:off x="1030704" y="2156251"/>
            <a:ext cx="6890084" cy="830997"/>
          </a:xfrm>
          <a:prstGeom prst="rect">
            <a:avLst/>
          </a:prstGeom>
          <a:noFill/>
        </p:spPr>
        <p:txBody>
          <a:bodyPr wrap="square" rtlCol="0">
            <a:spAutoFit/>
          </a:bodyPr>
          <a:lstStyle/>
          <a:p>
            <a:r>
              <a:rPr lang="fr-FR" sz="2400" dirty="0">
                <a:sym typeface="Wingdings 2" panose="05020102010507070707" pitchFamily="18" charset="2"/>
              </a:rPr>
              <a:t></a:t>
            </a:r>
            <a:r>
              <a:rPr lang="fr-FR" sz="2400" dirty="0">
                <a:solidFill>
                  <a:srgbClr val="8A1739"/>
                </a:solidFill>
                <a:sym typeface="Wingdings 2" panose="05020102010507070707" pitchFamily="18" charset="2"/>
              </a:rPr>
              <a:t> </a:t>
            </a:r>
            <a:r>
              <a:rPr lang="fr-FR" sz="2400" dirty="0">
                <a:solidFill>
                  <a:srgbClr val="8A1739"/>
                </a:solidFill>
              </a:rPr>
              <a:t>Mixte méthodes </a:t>
            </a:r>
            <a:r>
              <a:rPr lang="fr-FR" sz="2400" u="sng" dirty="0">
                <a:solidFill>
                  <a:srgbClr val="8A1739"/>
                </a:solidFill>
              </a:rPr>
              <a:t>classiques avec PCA </a:t>
            </a:r>
            <a:r>
              <a:rPr lang="fr-FR" sz="2400" dirty="0">
                <a:solidFill>
                  <a:srgbClr val="8A1739"/>
                </a:solidFill>
              </a:rPr>
              <a:t>⇒ équilibre </a:t>
            </a:r>
            <a:r>
              <a:rPr lang="fr-FR" sz="2400" b="1" dirty="0">
                <a:solidFill>
                  <a:srgbClr val="8A1739"/>
                </a:solidFill>
              </a:rPr>
              <a:t>performance‑complexité</a:t>
            </a:r>
          </a:p>
        </p:txBody>
      </p:sp>
      <p:sp>
        <p:nvSpPr>
          <p:cNvPr id="7" name="ZoneTexte 6">
            <a:extLst>
              <a:ext uri="{FF2B5EF4-FFF2-40B4-BE49-F238E27FC236}">
                <a16:creationId xmlns:a16="http://schemas.microsoft.com/office/drawing/2014/main" id="{D923D6E5-13D7-7E6B-A2F9-EBCDEE12BD32}"/>
              </a:ext>
            </a:extLst>
          </p:cNvPr>
          <p:cNvSpPr txBox="1"/>
          <p:nvPr/>
        </p:nvSpPr>
        <p:spPr>
          <a:xfrm>
            <a:off x="1030705" y="3190621"/>
            <a:ext cx="7082589" cy="830997"/>
          </a:xfrm>
          <a:prstGeom prst="rect">
            <a:avLst/>
          </a:prstGeom>
          <a:noFill/>
        </p:spPr>
        <p:txBody>
          <a:bodyPr wrap="square" rtlCol="0">
            <a:spAutoFit/>
          </a:bodyPr>
          <a:lstStyle/>
          <a:p>
            <a:r>
              <a:rPr lang="fr-FR" sz="2400" dirty="0">
                <a:sym typeface="Wingdings 2" panose="05020102010507070707" pitchFamily="18" charset="2"/>
              </a:rPr>
              <a:t></a:t>
            </a:r>
            <a:r>
              <a:rPr lang="fr-FR" sz="2400" dirty="0">
                <a:solidFill>
                  <a:srgbClr val="8A1739"/>
                </a:solidFill>
                <a:sym typeface="Wingdings 2" panose="05020102010507070707" pitchFamily="18" charset="2"/>
              </a:rPr>
              <a:t> </a:t>
            </a:r>
            <a:r>
              <a:rPr lang="fr-FR" sz="2400" b="1" dirty="0">
                <a:solidFill>
                  <a:srgbClr val="8A1739"/>
                </a:solidFill>
              </a:rPr>
              <a:t>Perspectives</a:t>
            </a:r>
            <a:r>
              <a:rPr lang="fr-FR" sz="2400" dirty="0">
                <a:solidFill>
                  <a:srgbClr val="8A1739"/>
                </a:solidFill>
              </a:rPr>
              <a:t> : scalabilité, </a:t>
            </a:r>
            <a:r>
              <a:rPr lang="fr-FR" sz="2400" dirty="0" err="1">
                <a:solidFill>
                  <a:srgbClr val="8A1739"/>
                </a:solidFill>
              </a:rPr>
              <a:t>dataset</a:t>
            </a:r>
            <a:r>
              <a:rPr lang="fr-FR" sz="2400" dirty="0">
                <a:solidFill>
                  <a:srgbClr val="8A1739"/>
                </a:solidFill>
              </a:rPr>
              <a:t> élargi, métriques avancées</a:t>
            </a:r>
          </a:p>
        </p:txBody>
      </p:sp>
    </p:spTree>
    <p:extLst>
      <p:ext uri="{BB962C8B-B14F-4D97-AF65-F5344CB8AC3E}">
        <p14:creationId xmlns:p14="http://schemas.microsoft.com/office/powerpoint/2010/main" val="1534058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FF9A9-E19B-BAE1-F979-37AEEE709BFD}"/>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299C5EEB-EDD1-F95A-E7E4-8166F3756DDF}"/>
              </a:ext>
            </a:extLst>
          </p:cNvPr>
          <p:cNvPicPr>
            <a:picLocks noChangeAspect="1"/>
          </p:cNvPicPr>
          <p:nvPr/>
        </p:nvPicPr>
        <p:blipFill>
          <a:blip r:embed="rId3">
            <a:duotone>
              <a:schemeClr val="bg2">
                <a:shade val="45000"/>
                <a:satMod val="135000"/>
              </a:schemeClr>
              <a:prstClr val="white"/>
            </a:duotone>
          </a:blip>
          <a:stretch>
            <a:fillRect/>
          </a:stretch>
        </p:blipFill>
        <p:spPr>
          <a:xfrm>
            <a:off x="2984812" y="1141404"/>
            <a:ext cx="2923409" cy="2860691"/>
          </a:xfrm>
          <a:prstGeom prst="rect">
            <a:avLst/>
          </a:prstGeom>
        </p:spPr>
      </p:pic>
    </p:spTree>
    <p:extLst>
      <p:ext uri="{BB962C8B-B14F-4D97-AF65-F5344CB8AC3E}">
        <p14:creationId xmlns:p14="http://schemas.microsoft.com/office/powerpoint/2010/main" val="2278294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4618 -0.31605 L -0.4618 -0.31605 C -0.43628 -0.30802 -0.44427 -0.31667 -0.43472 -0.30525 L -0.31892 -0.22253 L -0.39253 -0.04012 L -0.31805 -0.08056 L -0.17413 -0.31296 L -0.275 0.14074 L -0.14253 -0.04475 L 0.2724 -0.37994 L 0.36806 0.09722 L -0.246 0.25309 L 0.13994 0.40772 L 0.17761 0.40772 L 0.47518 0.08796 L 0.4698 -0.19907 L -0.00746 -0.01049 " pathEditMode="relative" ptsTypes="AAAAAAAAAAAAAAAAA">
                                      <p:cBhvr>
                                        <p:cTn id="6" dur="2000" fill="hold"/>
                                        <p:tgtEl>
                                          <p:spTgt spid="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6"/>
                                        </p:tgtEl>
                                      </p:cBhvr>
                                      <p:by x="150000" y="150000"/>
                                    </p:animScale>
                                  </p:childTnLst>
                                </p:cTn>
                              </p:par>
                              <p:par>
                                <p:cTn id="9" presetID="45"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anim calcmode="lin" valueType="num">
                                      <p:cBhvr>
                                        <p:cTn id="12" dur="2000" fill="hold"/>
                                        <p:tgtEl>
                                          <p:spTgt spid="6"/>
                                        </p:tgtEl>
                                        <p:attrNameLst>
                                          <p:attrName>ppt_w</p:attrName>
                                        </p:attrNameLst>
                                      </p:cBhvr>
                                      <p:tavLst>
                                        <p:tav tm="0" fmla="#ppt_w*sin(2.5*pi*$)">
                                          <p:val>
                                            <p:fltVal val="0"/>
                                          </p:val>
                                        </p:tav>
                                        <p:tav tm="100000">
                                          <p:val>
                                            <p:fltVal val="1"/>
                                          </p:val>
                                        </p:tav>
                                      </p:tavLst>
                                    </p:anim>
                                    <p:anim calcmode="lin" valueType="num">
                                      <p:cBhvr>
                                        <p:cTn id="13" dur="2000" fill="hold"/>
                                        <p:tgtEl>
                                          <p:spTgt spid="6"/>
                                        </p:tgtEl>
                                        <p:attrNameLst>
                                          <p:attrName>ppt_h</p:attrName>
                                        </p:attrNameLst>
                                      </p:cBhvr>
                                      <p:tavLst>
                                        <p:tav tm="0">
                                          <p:val>
                                            <p:strVal val="#ppt_h"/>
                                          </p:val>
                                        </p:tav>
                                        <p:tav tm="100000">
                                          <p:val>
                                            <p:strVal val="#ppt_h"/>
                                          </p:val>
                                        </p:tav>
                                      </p:tavLst>
                                    </p:anim>
                                  </p:childTnLst>
                                </p:cTn>
                              </p:par>
                              <p:par>
                                <p:cTn id="14" presetID="6" presetClass="emph" presetSubtype="0" fill="hold" nodeType="withEffect">
                                  <p:stCondLst>
                                    <p:cond delay="0"/>
                                  </p:stCondLst>
                                  <p:childTnLst>
                                    <p:animScale>
                                      <p:cBhvr>
                                        <p:cTn id="15"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7FDF2-E90A-2023-EFCD-5977E6986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9F21-52E4-6DC7-08F6-9002ED0CFA2D}"/>
              </a:ext>
            </a:extLst>
          </p:cNvPr>
          <p:cNvSpPr>
            <a:spLocks noGrp="1"/>
          </p:cNvSpPr>
          <p:nvPr>
            <p:ph type="title"/>
          </p:nvPr>
        </p:nvSpPr>
        <p:spPr>
          <a:xfrm>
            <a:off x="2193471" y="107848"/>
            <a:ext cx="6172200" cy="857250"/>
          </a:xfrm>
        </p:spPr>
        <p:txBody>
          <a:bodyPr/>
          <a:lstStyle/>
          <a:p>
            <a:r>
              <a:rPr b="1" dirty="0" err="1">
                <a:solidFill>
                  <a:srgbClr val="8A1739"/>
                </a:solidFill>
                <a:latin typeface="Lucida Sans" panose="020B0602030504020204" pitchFamily="34" charset="77"/>
                <a:cs typeface="Times New Roman" panose="02020603050405020304" pitchFamily="18" charset="0"/>
              </a:rPr>
              <a:t>Contexte</a:t>
            </a:r>
            <a:r>
              <a:rPr b="1" dirty="0">
                <a:solidFill>
                  <a:srgbClr val="8A1739"/>
                </a:solidFill>
                <a:latin typeface="Lucida Sans" panose="020B0602030504020204" pitchFamily="34" charset="77"/>
                <a:cs typeface="Times New Roman" panose="02020603050405020304" pitchFamily="18" charset="0"/>
              </a:rPr>
              <a:t> &amp; </a:t>
            </a:r>
            <a:r>
              <a:rPr lang="fr-FR" b="1" dirty="0">
                <a:solidFill>
                  <a:srgbClr val="8A1739"/>
                </a:solidFill>
                <a:latin typeface="Lucida Sans" panose="020B0602030504020204" pitchFamily="34" charset="77"/>
                <a:cs typeface="Times New Roman" panose="02020603050405020304" pitchFamily="18" charset="0"/>
              </a:rPr>
              <a:t>Objectifs</a:t>
            </a:r>
            <a:endParaRPr b="1" dirty="0">
              <a:solidFill>
                <a:srgbClr val="8A1739"/>
              </a:solidFill>
              <a:latin typeface="Lucida Sans" panose="020B0602030504020204" pitchFamily="34" charset="77"/>
              <a:cs typeface="Times New Roman" panose="02020603050405020304" pitchFamily="18" charset="0"/>
            </a:endParaRPr>
          </a:p>
        </p:txBody>
      </p:sp>
      <p:pic>
        <p:nvPicPr>
          <p:cNvPr id="6" name="Espace réservé du contenu 5" descr="Une image contenant chat, mammifère, Chats petite et moyenne taille, Moustaches&#10;&#10;Le contenu généré par l’IA peut être incorrect.">
            <a:extLst>
              <a:ext uri="{FF2B5EF4-FFF2-40B4-BE49-F238E27FC236}">
                <a16:creationId xmlns:a16="http://schemas.microsoft.com/office/drawing/2014/main" id="{CF2C4433-C3D3-37F0-9A75-372363725BE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9555" y="1100138"/>
            <a:ext cx="4599516" cy="3449637"/>
          </a:xfrm>
        </p:spPr>
      </p:pic>
      <p:sp>
        <p:nvSpPr>
          <p:cNvPr id="5" name="Rectangle 4">
            <a:extLst>
              <a:ext uri="{FF2B5EF4-FFF2-40B4-BE49-F238E27FC236}">
                <a16:creationId xmlns:a16="http://schemas.microsoft.com/office/drawing/2014/main" id="{BA23BA6F-BBD5-878A-E7CD-D01AC72CCB55}"/>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b="1" dirty="0">
                <a:solidFill>
                  <a:schemeClr val="bg1"/>
                </a:solidFill>
                <a:latin typeface="Lucida Sans" panose="020B0602030504020204" pitchFamily="34" charset="77"/>
                <a:cs typeface="Times New Roman" panose="02020603050405020304" pitchFamily="18" charset="0"/>
              </a:rPr>
              <a:t>1. Contexte et objectifs </a:t>
            </a:r>
            <a:r>
              <a:rPr lang="fr-FR" sz="800" dirty="0">
                <a:solidFill>
                  <a:schemeClr val="bg1">
                    <a:lumMod val="50000"/>
                  </a:schemeClr>
                </a:solidFill>
                <a:latin typeface="Lucida Sans" panose="020B0602030504020204" pitchFamily="34" charset="77"/>
                <a:cs typeface="Times New Roman" panose="02020603050405020304" pitchFamily="18" charset="0"/>
              </a:rPr>
              <a:t>– 2. Etat de l’art – 3. Méthodologie et architecture – 4. Résultats, analyse, conclusion</a:t>
            </a:r>
          </a:p>
        </p:txBody>
      </p:sp>
      <p:pic>
        <p:nvPicPr>
          <p:cNvPr id="8" name="Image 7" descr="Une image contenant chat, mammifère, chat domestique, Chats petite et moyenne taille&#10;&#10;Le contenu généré par l’IA peut être incorrect.">
            <a:extLst>
              <a:ext uri="{FF2B5EF4-FFF2-40B4-BE49-F238E27FC236}">
                <a16:creationId xmlns:a16="http://schemas.microsoft.com/office/drawing/2014/main" id="{86668A5A-6AD1-4D4D-2398-590F8C150F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68" y="1223503"/>
            <a:ext cx="2639157" cy="2463214"/>
          </a:xfrm>
          <a:prstGeom prst="rect">
            <a:avLst/>
          </a:prstGeom>
        </p:spPr>
      </p:pic>
      <p:pic>
        <p:nvPicPr>
          <p:cNvPr id="12" name="Image 11" descr="Une image contenant texte, capture d’écran, Police, ligne&#10;&#10;Le contenu généré par l’IA peut être incorrect.">
            <a:extLst>
              <a:ext uri="{FF2B5EF4-FFF2-40B4-BE49-F238E27FC236}">
                <a16:creationId xmlns:a16="http://schemas.microsoft.com/office/drawing/2014/main" id="{BF439268-F9B4-08E9-9627-07984582C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670" y="3146763"/>
            <a:ext cx="3193151" cy="896599"/>
          </a:xfrm>
          <a:prstGeom prst="rect">
            <a:avLst/>
          </a:prstGeom>
          <a:effectLst>
            <a:outerShdw blurRad="50800" dist="38100" dir="5400000" algn="t" rotWithShape="0">
              <a:prstClr val="black">
                <a:alpha val="40000"/>
              </a:prstClr>
            </a:outerShdw>
          </a:effectLst>
        </p:spPr>
      </p:pic>
      <p:pic>
        <p:nvPicPr>
          <p:cNvPr id="14" name="Image 13" descr="Une image contenant chat, mammifère, Chats petite et moyenne taille, Moustaches&#10;&#10;Le contenu généré par l’IA peut être incorrect.">
            <a:extLst>
              <a:ext uri="{FF2B5EF4-FFF2-40B4-BE49-F238E27FC236}">
                <a16:creationId xmlns:a16="http://schemas.microsoft.com/office/drawing/2014/main" id="{B2BA97D3-14C1-12E0-812A-D9FCAD70A062}"/>
              </a:ext>
            </a:extLst>
          </p:cNvPr>
          <p:cNvPicPr>
            <a:picLocks noChangeAspect="1"/>
          </p:cNvPicPr>
          <p:nvPr/>
        </p:nvPicPr>
        <p:blipFill>
          <a:blip r:embed="rId6" cstate="print">
            <a:extLst>
              <a:ext uri="{28A0092B-C50C-407E-A947-70E740481C1C}">
                <a14:useLocalDpi xmlns:a14="http://schemas.microsoft.com/office/drawing/2010/main" val="0"/>
              </a:ext>
            </a:extLst>
          </a:blip>
          <a:srcRect l="26082" t="4018" r="1931" b="3205"/>
          <a:stretch/>
        </p:blipFill>
        <p:spPr>
          <a:xfrm>
            <a:off x="5510181" y="1149027"/>
            <a:ext cx="2548338" cy="2463214"/>
          </a:xfrm>
          <a:prstGeom prst="rect">
            <a:avLst/>
          </a:prstGeom>
        </p:spPr>
      </p:pic>
      <p:pic>
        <p:nvPicPr>
          <p:cNvPr id="16" name="Image 15" descr="Une image contenant texte, capture d’écran, ligne, Police&#10;&#10;Le contenu généré par l’IA peut être incorrect.">
            <a:extLst>
              <a:ext uri="{FF2B5EF4-FFF2-40B4-BE49-F238E27FC236}">
                <a16:creationId xmlns:a16="http://schemas.microsoft.com/office/drawing/2014/main" id="{B94612B0-1952-9396-D2A5-5BC4FE2014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4474" y="3149566"/>
            <a:ext cx="3259752" cy="925349"/>
          </a:xfrm>
          <a:prstGeom prst="rect">
            <a:avLst/>
          </a:prstGeom>
          <a:effectLst>
            <a:outerShdw blurRad="50800" dist="38100" dir="5400000" algn="t" rotWithShape="0">
              <a:prstClr val="black">
                <a:alpha val="40000"/>
              </a:prstClr>
            </a:outerShdw>
          </a:effectLst>
        </p:spPr>
      </p:pic>
      <p:sp>
        <p:nvSpPr>
          <p:cNvPr id="17" name="Non égal 16">
            <a:extLst>
              <a:ext uri="{FF2B5EF4-FFF2-40B4-BE49-F238E27FC236}">
                <a16:creationId xmlns:a16="http://schemas.microsoft.com/office/drawing/2014/main" id="{738CD815-C973-4259-958E-BF62EFD9927D}"/>
              </a:ext>
            </a:extLst>
          </p:cNvPr>
          <p:cNvSpPr/>
          <p:nvPr/>
        </p:nvSpPr>
        <p:spPr>
          <a:xfrm>
            <a:off x="3886756" y="3251293"/>
            <a:ext cx="1060375" cy="721894"/>
          </a:xfrm>
          <a:prstGeom prst="mathNotEqual">
            <a:avLst/>
          </a:prstGeom>
          <a:solidFill>
            <a:srgbClr val="8A17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Est égal à 17">
            <a:extLst>
              <a:ext uri="{FF2B5EF4-FFF2-40B4-BE49-F238E27FC236}">
                <a16:creationId xmlns:a16="http://schemas.microsoft.com/office/drawing/2014/main" id="{2C01E522-3F7A-1129-6C56-05FEB15B0CEB}"/>
              </a:ext>
            </a:extLst>
          </p:cNvPr>
          <p:cNvSpPr/>
          <p:nvPr/>
        </p:nvSpPr>
        <p:spPr>
          <a:xfrm>
            <a:off x="3886756" y="1894286"/>
            <a:ext cx="1060375" cy="721894"/>
          </a:xfrm>
          <a:prstGeom prst="mathEqual">
            <a:avLst/>
          </a:prstGeom>
          <a:solidFill>
            <a:srgbClr val="8A17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3563308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585" y="122056"/>
            <a:ext cx="6172200" cy="857250"/>
          </a:xfrm>
        </p:spPr>
        <p:txBody>
          <a:bodyPr/>
          <a:lstStyle/>
          <a:p>
            <a:r>
              <a:rPr b="1" err="1">
                <a:solidFill>
                  <a:srgbClr val="8A1739"/>
                </a:solidFill>
                <a:latin typeface="Lucida Sans" panose="020B0602030504020204" pitchFamily="34" charset="77"/>
                <a:cs typeface="Times New Roman" panose="02020603050405020304" pitchFamily="18" charset="0"/>
              </a:rPr>
              <a:t>Objectifs</a:t>
            </a:r>
            <a:r>
              <a:rPr b="1">
                <a:solidFill>
                  <a:srgbClr val="8A1739"/>
                </a:solidFill>
                <a:latin typeface="Lucida Sans" panose="020B0602030504020204" pitchFamily="34" charset="77"/>
                <a:cs typeface="Times New Roman" panose="02020603050405020304" pitchFamily="18" charset="0"/>
              </a:rPr>
              <a:t> du </a:t>
            </a:r>
            <a:r>
              <a:rPr b="1" err="1">
                <a:solidFill>
                  <a:srgbClr val="8A1739"/>
                </a:solidFill>
                <a:latin typeface="Lucida Sans" panose="020B0602030504020204" pitchFamily="34" charset="77"/>
                <a:cs typeface="Times New Roman" panose="02020603050405020304" pitchFamily="18" charset="0"/>
              </a:rPr>
              <a:t>projet</a:t>
            </a:r>
            <a:endParaRPr b="1">
              <a:solidFill>
                <a:srgbClr val="8A1739"/>
              </a:solidFill>
              <a:latin typeface="Lucida Sans" panose="020B0602030504020204" pitchFamily="34" charset="77"/>
              <a:cs typeface="Times New Roman" panose="02020603050405020304" pitchFamily="18" charset="0"/>
            </a:endParaRPr>
          </a:p>
        </p:txBody>
      </p:sp>
      <p:pic>
        <p:nvPicPr>
          <p:cNvPr id="6" name="Espace réservé du contenu 5" descr="Ciels affichés à partir de la vue regardant vers le haut">
            <a:extLst>
              <a:ext uri="{FF2B5EF4-FFF2-40B4-BE49-F238E27FC236}">
                <a16:creationId xmlns:a16="http://schemas.microsoft.com/office/drawing/2014/main" id="{6063E4D6-C6A2-48D3-9902-07C25D36CF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406" y="901700"/>
            <a:ext cx="6055551" cy="4040188"/>
          </a:xfrm>
        </p:spPr>
      </p:pic>
      <p:sp>
        <p:nvSpPr>
          <p:cNvPr id="8" name="ZoneTexte 7">
            <a:hlinkClick r:id="rId4"/>
            <a:extLst>
              <a:ext uri="{FF2B5EF4-FFF2-40B4-BE49-F238E27FC236}">
                <a16:creationId xmlns:a16="http://schemas.microsoft.com/office/drawing/2014/main" id="{D1CCA142-2C61-8F1C-94EF-3DB27A18D1CC}"/>
              </a:ext>
            </a:extLst>
          </p:cNvPr>
          <p:cNvSpPr txBox="1"/>
          <p:nvPr/>
        </p:nvSpPr>
        <p:spPr>
          <a:xfrm>
            <a:off x="5820961" y="4339393"/>
            <a:ext cx="1249780" cy="173124"/>
          </a:xfrm>
          <a:prstGeom prst="rect">
            <a:avLst/>
          </a:prstGeom>
          <a:noFill/>
        </p:spPr>
        <p:txBody>
          <a:bodyPr wrap="square">
            <a:spAutoFit/>
          </a:bodyPr>
          <a:lstStyle/>
          <a:p>
            <a:r>
              <a:rPr lang="fr-FR" sz="525" dirty="0">
                <a:solidFill>
                  <a:srgbClr val="8A1739"/>
                </a:solidFill>
                <a:latin typeface="Lucida Sans" panose="020B0602030504020204" pitchFamily="34" charset="77"/>
                <a:cs typeface="Times New Roman" panose="02020603050405020304" pitchFamily="18" charset="0"/>
              </a:rPr>
              <a:t>Source : </a:t>
            </a:r>
            <a:r>
              <a:rPr lang="fr-FR" sz="525" i="1" dirty="0">
                <a:latin typeface="Lucida Sans" panose="020B0602030504020204" pitchFamily="34" charset="77"/>
                <a:cs typeface="Times New Roman" panose="02020603050405020304" pitchFamily="18" charset="0"/>
                <a:hlinkClick r:id="rId4"/>
              </a:rPr>
              <a:t>Wikipedia</a:t>
            </a:r>
            <a:endParaRPr lang="fr-FR" sz="525" i="1" dirty="0">
              <a:latin typeface="Lucida Sans" panose="020B0602030504020204" pitchFamily="34" charset="77"/>
              <a:cs typeface="Times New Roman" panose="02020603050405020304" pitchFamily="18" charset="0"/>
            </a:endParaRPr>
          </a:p>
        </p:txBody>
      </p:sp>
      <p:pic>
        <p:nvPicPr>
          <p:cNvPr id="1034" name="Picture 10" descr="Image non disponible">
            <a:extLst>
              <a:ext uri="{FF2B5EF4-FFF2-40B4-BE49-F238E27FC236}">
                <a16:creationId xmlns:a16="http://schemas.microsoft.com/office/drawing/2014/main" id="{E23ED46B-F31B-AA95-4E51-CC71FC564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5" y="1255250"/>
            <a:ext cx="5886681" cy="177670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89C438D8-4B4C-969C-279B-18F6494FA09D}"/>
              </a:ext>
            </a:extLst>
          </p:cNvPr>
          <p:cNvSpPr txBox="1"/>
          <p:nvPr/>
        </p:nvSpPr>
        <p:spPr>
          <a:xfrm>
            <a:off x="401622" y="3031958"/>
            <a:ext cx="1633286" cy="173124"/>
          </a:xfrm>
          <a:prstGeom prst="rect">
            <a:avLst/>
          </a:prstGeom>
          <a:noFill/>
        </p:spPr>
        <p:txBody>
          <a:bodyPr wrap="square">
            <a:spAutoFit/>
          </a:bodyPr>
          <a:lstStyle/>
          <a:p>
            <a:r>
              <a:rPr lang="fr-FR" sz="525" dirty="0">
                <a:solidFill>
                  <a:srgbClr val="8A1739"/>
                </a:solidFill>
                <a:latin typeface="Lucida Sans" panose="020B0602030504020204" pitchFamily="34" charset="77"/>
                <a:cs typeface="Times New Roman" panose="02020603050405020304" pitchFamily="18" charset="0"/>
              </a:rPr>
              <a:t>Source : </a:t>
            </a:r>
            <a:r>
              <a:rPr lang="fr-FR" sz="525" i="1" dirty="0">
                <a:latin typeface="Lucida Sans" panose="020B0602030504020204" pitchFamily="34" charset="77"/>
                <a:cs typeface="Times New Roman" panose="02020603050405020304" pitchFamily="18" charset="0"/>
                <a:hlinkClick r:id="rId6"/>
              </a:rPr>
              <a:t>patrick </a:t>
            </a:r>
            <a:r>
              <a:rPr lang="fr-FR" sz="525" i="1" dirty="0" err="1">
                <a:latin typeface="Lucida Sans" panose="020B0602030504020204" pitchFamily="34" charset="77"/>
                <a:cs typeface="Times New Roman" panose="02020603050405020304" pitchFamily="18" charset="0"/>
                <a:hlinkClick r:id="rId6"/>
              </a:rPr>
              <a:t>bonin</a:t>
            </a:r>
            <a:endParaRPr lang="fr-FR" sz="525" i="1" dirty="0">
              <a:latin typeface="Lucida Sans" panose="020B0602030504020204" pitchFamily="34" charset="77"/>
              <a:cs typeface="Times New Roman" panose="02020603050405020304" pitchFamily="18" charset="0"/>
            </a:endParaRPr>
          </a:p>
        </p:txBody>
      </p:sp>
      <p:sp>
        <p:nvSpPr>
          <p:cNvPr id="5" name="Rectangle 4">
            <a:extLst>
              <a:ext uri="{FF2B5EF4-FFF2-40B4-BE49-F238E27FC236}">
                <a16:creationId xmlns:a16="http://schemas.microsoft.com/office/drawing/2014/main" id="{6CF772A8-D487-9403-95B9-702B5A2E5E75}"/>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b="1" dirty="0">
                <a:solidFill>
                  <a:schemeClr val="bg1"/>
                </a:solidFill>
                <a:latin typeface="Lucida Sans" panose="020B0602030504020204" pitchFamily="34" charset="77"/>
                <a:cs typeface="Times New Roman" panose="02020603050405020304" pitchFamily="18" charset="0"/>
              </a:rPr>
              <a:t>1. Contexte et objectifs </a:t>
            </a:r>
            <a:r>
              <a:rPr lang="fr-FR" sz="800" dirty="0">
                <a:solidFill>
                  <a:schemeClr val="bg1">
                    <a:lumMod val="50000"/>
                  </a:schemeClr>
                </a:solidFill>
                <a:latin typeface="Lucida Sans" panose="020B0602030504020204" pitchFamily="34" charset="77"/>
                <a:cs typeface="Times New Roman" panose="02020603050405020304" pitchFamily="18" charset="0"/>
              </a:rPr>
              <a:t>– 2. Etat de l’art – 3. Méthodologie et architecture – 4. Résultats, analyse, conclusion</a:t>
            </a:r>
          </a:p>
        </p:txBody>
      </p:sp>
      <p:pic>
        <p:nvPicPr>
          <p:cNvPr id="1028" name="Picture 4" descr="undefined">
            <a:extLst>
              <a:ext uri="{FF2B5EF4-FFF2-40B4-BE49-F238E27FC236}">
                <a16:creationId xmlns:a16="http://schemas.microsoft.com/office/drawing/2014/main" id="{83858DFE-410D-A5DA-3A48-E400C0E43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2407" y="1574795"/>
            <a:ext cx="2068417" cy="272341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E32F632-3AB5-18D8-C48B-1247DBD5CAE0}"/>
              </a:ext>
            </a:extLst>
          </p:cNvPr>
          <p:cNvSpPr txBox="1"/>
          <p:nvPr/>
        </p:nvSpPr>
        <p:spPr>
          <a:xfrm>
            <a:off x="401622" y="3249666"/>
            <a:ext cx="5060715" cy="1160318"/>
          </a:xfrm>
          <a:prstGeom prst="rect">
            <a:avLst/>
          </a:prstGeom>
          <a:noFill/>
        </p:spPr>
        <p:txBody>
          <a:bodyPr wrap="square" rtlCol="0">
            <a:spAutoFit/>
          </a:bodyPr>
          <a:lstStyle/>
          <a:p>
            <a:pPr>
              <a:lnSpc>
                <a:spcPct val="150000"/>
              </a:lnSpc>
            </a:pPr>
            <a:r>
              <a:rPr lang="fr-FR" sz="1600" dirty="0">
                <a:latin typeface="Lucida Sans" panose="020B0602030504020204" pitchFamily="34" charset="77"/>
                <a:cs typeface="Times New Roman" panose="02020603050405020304" pitchFamily="18" charset="0"/>
                <a:sym typeface="Wingdings 2" panose="05020102010507070707" pitchFamily="18" charset="2"/>
              </a:rPr>
              <a:t> </a:t>
            </a:r>
            <a:r>
              <a:rPr lang="fr-FR" sz="1600" dirty="0">
                <a:latin typeface="Lucida Sans" panose="020B0602030504020204" pitchFamily="34" charset="77"/>
                <a:cs typeface="Times New Roman" panose="02020603050405020304" pitchFamily="18" charset="0"/>
              </a:rPr>
              <a:t>Concevoir un prototype CBIR simple et rapide</a:t>
            </a:r>
          </a:p>
          <a:p>
            <a:pPr marL="285750" indent="-285750">
              <a:lnSpc>
                <a:spcPct val="150000"/>
              </a:lnSpc>
              <a:buFont typeface="Wingdings 2" panose="05020102010507070707" pitchFamily="18" charset="2"/>
              <a:buChar char="?"/>
            </a:pPr>
            <a:r>
              <a:rPr lang="fr-FR" sz="1600" dirty="0">
                <a:latin typeface="Lucida Sans" panose="020B0602030504020204" pitchFamily="34" charset="77"/>
                <a:cs typeface="Times New Roman" panose="02020603050405020304" pitchFamily="18" charset="0"/>
                <a:sym typeface="Wingdings 2" panose="05020102010507070707" pitchFamily="18" charset="2"/>
              </a:rPr>
              <a:t>C</a:t>
            </a:r>
            <a:r>
              <a:rPr lang="fr-FR" sz="1600" dirty="0">
                <a:latin typeface="Lucida Sans" panose="020B0602030504020204" pitchFamily="34" charset="77"/>
                <a:cs typeface="Times New Roman" panose="02020603050405020304" pitchFamily="18" charset="0"/>
              </a:rPr>
              <a:t>omparer plusieurs descripteurs </a:t>
            </a:r>
          </a:p>
          <a:p>
            <a:pPr marL="285750" indent="-285750">
              <a:lnSpc>
                <a:spcPct val="150000"/>
              </a:lnSpc>
              <a:buFont typeface="Wingdings 2" panose="05020102010507070707" pitchFamily="18" charset="2"/>
              <a:buChar char="?"/>
            </a:pPr>
            <a:r>
              <a:rPr lang="fr-FR" sz="1600" dirty="0">
                <a:latin typeface="Lucida Sans" panose="020B0602030504020204" pitchFamily="34" charset="77"/>
                <a:cs typeface="Times New Roman" panose="02020603050405020304" pitchFamily="18" charset="0"/>
              </a:rPr>
              <a:t>Offrir une interface graphique conviviale </a:t>
            </a:r>
            <a:endParaRPr lang="fr-FR" sz="1600" dirty="0"/>
          </a:p>
        </p:txBody>
      </p:sp>
    </p:spTree>
    <p:extLst>
      <p:ext uri="{BB962C8B-B14F-4D97-AF65-F5344CB8AC3E}">
        <p14:creationId xmlns:p14="http://schemas.microsoft.com/office/powerpoint/2010/main" val="1633498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757" y="120252"/>
            <a:ext cx="6172200" cy="857250"/>
          </a:xfrm>
        </p:spPr>
        <p:txBody>
          <a:bodyPr/>
          <a:lstStyle/>
          <a:p>
            <a:r>
              <a:rPr b="1">
                <a:solidFill>
                  <a:srgbClr val="8A1739"/>
                </a:solidFill>
                <a:latin typeface="Lucida Sans" panose="020B0602030504020204" pitchFamily="34" charset="77"/>
                <a:cs typeface="Times New Roman" panose="02020603050405020304" pitchFamily="18" charset="0"/>
              </a:rPr>
              <a:t>État de </a:t>
            </a:r>
            <a:r>
              <a:rPr b="1" err="1">
                <a:solidFill>
                  <a:srgbClr val="8A1739"/>
                </a:solidFill>
                <a:latin typeface="Lucida Sans" panose="020B0602030504020204" pitchFamily="34" charset="77"/>
                <a:cs typeface="Times New Roman" panose="02020603050405020304" pitchFamily="18" charset="0"/>
              </a:rPr>
              <a:t>l’art</a:t>
            </a:r>
            <a:r>
              <a:rPr b="1">
                <a:solidFill>
                  <a:srgbClr val="8A1739"/>
                </a:solidFill>
                <a:latin typeface="Lucida Sans" panose="020B0602030504020204" pitchFamily="34" charset="77"/>
                <a:cs typeface="Times New Roman" panose="02020603050405020304" pitchFamily="18" charset="0"/>
              </a:rPr>
              <a:t> – CBIR</a:t>
            </a:r>
          </a:p>
        </p:txBody>
      </p:sp>
      <p:sp>
        <p:nvSpPr>
          <p:cNvPr id="5" name="Rectangle 4">
            <a:extLst>
              <a:ext uri="{FF2B5EF4-FFF2-40B4-BE49-F238E27FC236}">
                <a16:creationId xmlns:a16="http://schemas.microsoft.com/office/drawing/2014/main" id="{25D058DF-CF29-2A3A-3A8F-BFDA8A4F85B0}"/>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a:t>
            </a:r>
            <a:r>
              <a:rPr lang="fr-FR" sz="800" b="1" dirty="0">
                <a:solidFill>
                  <a:schemeClr val="bg1"/>
                </a:solidFill>
                <a:latin typeface="Lucida Sans" panose="020B0602030504020204" pitchFamily="34" charset="77"/>
                <a:cs typeface="Times New Roman" panose="02020603050405020304" pitchFamily="18" charset="0"/>
              </a:rPr>
              <a:t>2. Etat de l’art </a:t>
            </a:r>
            <a:r>
              <a:rPr lang="fr-FR" sz="800" dirty="0">
                <a:solidFill>
                  <a:schemeClr val="bg1">
                    <a:lumMod val="50000"/>
                  </a:schemeClr>
                </a:solidFill>
                <a:latin typeface="Lucida Sans" panose="020B0602030504020204" pitchFamily="34" charset="77"/>
                <a:cs typeface="Times New Roman" panose="02020603050405020304" pitchFamily="18" charset="0"/>
              </a:rPr>
              <a:t>– 3. Méthodologie et architecture – 4. Résultats, analyse, conclusion</a:t>
            </a:r>
          </a:p>
        </p:txBody>
      </p:sp>
      <p:pic>
        <p:nvPicPr>
          <p:cNvPr id="8" name="Picture 2">
            <a:extLst>
              <a:ext uri="{FF2B5EF4-FFF2-40B4-BE49-F238E27FC236}">
                <a16:creationId xmlns:a16="http://schemas.microsoft.com/office/drawing/2014/main" id="{570B4303-6ADB-F419-4CB5-BEB7D56399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9777" y="977502"/>
            <a:ext cx="3989614" cy="30855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767FAE4-477D-8E8C-DE31-909A41F1E5CF}"/>
              </a:ext>
            </a:extLst>
          </p:cNvPr>
          <p:cNvSpPr txBox="1"/>
          <p:nvPr/>
        </p:nvSpPr>
        <p:spPr>
          <a:xfrm>
            <a:off x="349777" y="4142230"/>
            <a:ext cx="2938855" cy="253916"/>
          </a:xfrm>
          <a:prstGeom prst="rect">
            <a:avLst/>
          </a:prstGeom>
          <a:noFill/>
        </p:spPr>
        <p:txBody>
          <a:bodyPr wrap="square" rtlCol="0">
            <a:spAutoFit/>
          </a:bodyPr>
          <a:lstStyle/>
          <a:p>
            <a:r>
              <a:rPr lang="fr-FR" sz="1050" dirty="0">
                <a:solidFill>
                  <a:srgbClr val="C00000"/>
                </a:solidFill>
              </a:rPr>
              <a:t>Source</a:t>
            </a:r>
            <a:r>
              <a:rPr lang="fr-FR" sz="1050" dirty="0"/>
              <a:t> : </a:t>
            </a:r>
            <a:r>
              <a:rPr lang="fr-FR" sz="1050" i="1" dirty="0">
                <a:hlinkClick r:id="rId4"/>
              </a:rPr>
              <a:t>researchegate</a:t>
            </a:r>
            <a:endParaRPr lang="fr-FR" sz="1050" i="1" dirty="0"/>
          </a:p>
        </p:txBody>
      </p:sp>
      <p:sp>
        <p:nvSpPr>
          <p:cNvPr id="6" name="ZoneTexte 5">
            <a:extLst>
              <a:ext uri="{FF2B5EF4-FFF2-40B4-BE49-F238E27FC236}">
                <a16:creationId xmlns:a16="http://schemas.microsoft.com/office/drawing/2014/main" id="{26D7F1E4-3CE7-5F46-A669-120E47282C46}"/>
              </a:ext>
            </a:extLst>
          </p:cNvPr>
          <p:cNvSpPr txBox="1"/>
          <p:nvPr/>
        </p:nvSpPr>
        <p:spPr>
          <a:xfrm>
            <a:off x="4628147" y="1130968"/>
            <a:ext cx="3424990" cy="646331"/>
          </a:xfrm>
          <a:prstGeom prst="rect">
            <a:avLst/>
          </a:prstGeom>
          <a:noFill/>
        </p:spPr>
        <p:txBody>
          <a:bodyPr wrap="square" rtlCol="0">
            <a:spAutoFit/>
          </a:bodyPr>
          <a:lstStyle/>
          <a:p>
            <a:r>
              <a:rPr lang="fr-FR" dirty="0"/>
              <a:t>Il existe </a:t>
            </a:r>
            <a:r>
              <a:rPr lang="fr-FR" dirty="0">
                <a:solidFill>
                  <a:srgbClr val="8A1739"/>
                </a:solidFill>
              </a:rPr>
              <a:t>trois grandes familles </a:t>
            </a:r>
            <a:r>
              <a:rPr lang="fr-FR" dirty="0"/>
              <a:t>de descripteurs :</a:t>
            </a:r>
          </a:p>
        </p:txBody>
      </p:sp>
      <p:sp>
        <p:nvSpPr>
          <p:cNvPr id="7" name="ZoneTexte 6">
            <a:extLst>
              <a:ext uri="{FF2B5EF4-FFF2-40B4-BE49-F238E27FC236}">
                <a16:creationId xmlns:a16="http://schemas.microsoft.com/office/drawing/2014/main" id="{7DE063F6-098C-08A1-B6BC-1F02A1B41F72}"/>
              </a:ext>
            </a:extLst>
          </p:cNvPr>
          <p:cNvSpPr txBox="1"/>
          <p:nvPr/>
        </p:nvSpPr>
        <p:spPr>
          <a:xfrm>
            <a:off x="4732419" y="1927390"/>
            <a:ext cx="3713747" cy="369332"/>
          </a:xfrm>
          <a:prstGeom prst="rect">
            <a:avLst/>
          </a:prstGeom>
          <a:noFill/>
        </p:spPr>
        <p:txBody>
          <a:bodyPr wrap="square" rtlCol="0">
            <a:spAutoFit/>
          </a:bodyPr>
          <a:lstStyle/>
          <a:p>
            <a:r>
              <a:rPr lang="fr-FR" dirty="0">
                <a:solidFill>
                  <a:srgbClr val="8A1739"/>
                </a:solidFill>
                <a:sym typeface="Wingdings 2" panose="05020102010507070707" pitchFamily="18" charset="2"/>
              </a:rPr>
              <a:t></a:t>
            </a:r>
            <a:r>
              <a:rPr lang="fr-FR" dirty="0"/>
              <a:t> Descripteurs de </a:t>
            </a:r>
            <a:r>
              <a:rPr lang="fr-FR" dirty="0">
                <a:solidFill>
                  <a:srgbClr val="8A1739"/>
                </a:solidFill>
              </a:rPr>
              <a:t>couleur</a:t>
            </a:r>
          </a:p>
        </p:txBody>
      </p:sp>
      <p:sp>
        <p:nvSpPr>
          <p:cNvPr id="10" name="ZoneTexte 9">
            <a:extLst>
              <a:ext uri="{FF2B5EF4-FFF2-40B4-BE49-F238E27FC236}">
                <a16:creationId xmlns:a16="http://schemas.microsoft.com/office/drawing/2014/main" id="{4D3370B3-5946-FD43-6D25-2E9AD07FE173}"/>
              </a:ext>
            </a:extLst>
          </p:cNvPr>
          <p:cNvSpPr txBox="1"/>
          <p:nvPr/>
        </p:nvSpPr>
        <p:spPr>
          <a:xfrm>
            <a:off x="4732419" y="2587000"/>
            <a:ext cx="3320717" cy="369332"/>
          </a:xfrm>
          <a:prstGeom prst="rect">
            <a:avLst/>
          </a:prstGeom>
          <a:noFill/>
        </p:spPr>
        <p:txBody>
          <a:bodyPr wrap="square">
            <a:spAutoFit/>
          </a:bodyPr>
          <a:lstStyle/>
          <a:p>
            <a:r>
              <a:rPr lang="fr-FR" dirty="0">
                <a:solidFill>
                  <a:srgbClr val="8A1739"/>
                </a:solidFill>
                <a:sym typeface="Wingdings 2" panose="05020102010507070707" pitchFamily="18" charset="2"/>
              </a:rPr>
              <a:t> </a:t>
            </a:r>
            <a:r>
              <a:rPr lang="fr-FR" dirty="0"/>
              <a:t>Descripteurs de </a:t>
            </a:r>
            <a:r>
              <a:rPr lang="fr-FR" dirty="0">
                <a:solidFill>
                  <a:srgbClr val="8A1739"/>
                </a:solidFill>
              </a:rPr>
              <a:t>texture</a:t>
            </a:r>
          </a:p>
        </p:txBody>
      </p:sp>
      <p:sp>
        <p:nvSpPr>
          <p:cNvPr id="12" name="ZoneTexte 11">
            <a:extLst>
              <a:ext uri="{FF2B5EF4-FFF2-40B4-BE49-F238E27FC236}">
                <a16:creationId xmlns:a16="http://schemas.microsoft.com/office/drawing/2014/main" id="{4A525FD2-2EBD-6415-7558-FB20160209D0}"/>
              </a:ext>
            </a:extLst>
          </p:cNvPr>
          <p:cNvSpPr txBox="1"/>
          <p:nvPr/>
        </p:nvSpPr>
        <p:spPr>
          <a:xfrm>
            <a:off x="4732420" y="3246610"/>
            <a:ext cx="3320717" cy="369332"/>
          </a:xfrm>
          <a:prstGeom prst="rect">
            <a:avLst/>
          </a:prstGeom>
          <a:noFill/>
        </p:spPr>
        <p:txBody>
          <a:bodyPr wrap="square">
            <a:spAutoFit/>
          </a:bodyPr>
          <a:lstStyle/>
          <a:p>
            <a:r>
              <a:rPr lang="fr-FR" dirty="0">
                <a:solidFill>
                  <a:srgbClr val="8A1739"/>
                </a:solidFill>
                <a:sym typeface="Wingdings 2" panose="05020102010507070707" pitchFamily="18" charset="2"/>
              </a:rPr>
              <a:t> </a:t>
            </a:r>
            <a:r>
              <a:rPr lang="fr-FR" dirty="0"/>
              <a:t>Descripteurs de </a:t>
            </a:r>
            <a:r>
              <a:rPr lang="fr-FR" dirty="0">
                <a:solidFill>
                  <a:srgbClr val="8A1739"/>
                </a:solidFill>
              </a:rPr>
              <a:t>forme</a:t>
            </a:r>
          </a:p>
        </p:txBody>
      </p:sp>
    </p:spTree>
    <p:extLst>
      <p:ext uri="{BB962C8B-B14F-4D97-AF65-F5344CB8AC3E}">
        <p14:creationId xmlns:p14="http://schemas.microsoft.com/office/powerpoint/2010/main" val="27941376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 calcmode="lin" valueType="num">
                                      <p:cBhvr additive="base">
                                        <p:cTn id="3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AE5EAD4-F71A-4646-B6EC-E314F75CDA78}"/>
              </a:ext>
            </a:extLst>
          </p:cNvPr>
          <p:cNvSpPr>
            <a:spLocks noGrp="1"/>
          </p:cNvSpPr>
          <p:nvPr>
            <p:ph type="title"/>
          </p:nvPr>
        </p:nvSpPr>
        <p:spPr>
          <a:xfrm>
            <a:off x="914400" y="0"/>
            <a:ext cx="8229600" cy="1143000"/>
          </a:xfrm>
        </p:spPr>
        <p:txBody>
          <a:bodyPr anchor="ctr"/>
          <a:lstStyle/>
          <a:p>
            <a:pPr algn="ctr"/>
            <a:r>
              <a:rPr sz="3200" b="1">
                <a:solidFill>
                  <a:srgbClr val="8A1739"/>
                </a:solidFill>
                <a:latin typeface="Lucida Sans" panose="020B0602030504020204" pitchFamily="34" charset="77"/>
                <a:cs typeface="Times New Roman" panose="02020603050405020304" pitchFamily="18" charset="0"/>
              </a:rPr>
              <a:t>Choix </a:t>
            </a:r>
            <a:r>
              <a:rPr sz="3200" b="1" err="1">
                <a:solidFill>
                  <a:srgbClr val="8A1739"/>
                </a:solidFill>
                <a:latin typeface="Lucida Sans" panose="020B0602030504020204" pitchFamily="34" charset="77"/>
                <a:cs typeface="Times New Roman" panose="02020603050405020304" pitchFamily="18" charset="0"/>
              </a:rPr>
              <a:t>méthodologiques</a:t>
            </a:r>
            <a:r>
              <a:rPr sz="3200" b="1">
                <a:solidFill>
                  <a:srgbClr val="8A1739"/>
                </a:solidFill>
                <a:latin typeface="Lucida Sans" panose="020B0602030504020204" pitchFamily="34" charset="77"/>
                <a:cs typeface="Times New Roman" panose="02020603050405020304" pitchFamily="18" charset="0"/>
              </a:rPr>
              <a:t> </a:t>
            </a:r>
            <a:r>
              <a:rPr sz="3200" b="1" err="1">
                <a:solidFill>
                  <a:srgbClr val="8A1739"/>
                </a:solidFill>
                <a:latin typeface="Lucida Sans" panose="020B0602030504020204" pitchFamily="34" charset="77"/>
                <a:cs typeface="Times New Roman" panose="02020603050405020304" pitchFamily="18" charset="0"/>
              </a:rPr>
              <a:t>retenus</a:t>
            </a:r>
            <a:endParaRPr sz="3200" b="1">
              <a:solidFill>
                <a:srgbClr val="8A1739"/>
              </a:solidFill>
              <a:latin typeface="Lucida Sans" panose="020B0602030504020204" pitchFamily="34" charset="77"/>
              <a:cs typeface="Times New Roman" panose="02020603050405020304" pitchFamily="18" charset="0"/>
            </a:endParaRPr>
          </a:p>
        </p:txBody>
      </p:sp>
      <p:pic>
        <p:nvPicPr>
          <p:cNvPr id="3" name="Espace réservé du contenu 2">
            <a:extLst>
              <a:ext uri="{FF2B5EF4-FFF2-40B4-BE49-F238E27FC236}">
                <a16:creationId xmlns:a16="http://schemas.microsoft.com/office/drawing/2014/main" id="{62B03F01-0772-F92B-516A-FCAB610E5E94}"/>
              </a:ext>
            </a:extLst>
          </p:cNvPr>
          <p:cNvPicPr>
            <a:picLocks noGrp="1" noChangeAspect="1"/>
          </p:cNvPicPr>
          <p:nvPr>
            <p:ph idx="1"/>
          </p:nvPr>
        </p:nvPicPr>
        <p:blipFill>
          <a:blip r:embed="rId3"/>
          <a:stretch>
            <a:fillRect/>
          </a:stretch>
        </p:blipFill>
        <p:spPr>
          <a:xfrm>
            <a:off x="1290179" y="1692100"/>
            <a:ext cx="6563641" cy="2505425"/>
          </a:xfrm>
        </p:spPr>
      </p:pic>
      <p:sp>
        <p:nvSpPr>
          <p:cNvPr id="11" name="Rectangle 10">
            <a:extLst>
              <a:ext uri="{FF2B5EF4-FFF2-40B4-BE49-F238E27FC236}">
                <a16:creationId xmlns:a16="http://schemas.microsoft.com/office/drawing/2014/main" id="{E47CA4D3-4A58-79D5-0D95-4D3D586ECD69}"/>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4. Résultats, analyse, conclusion</a:t>
            </a:r>
          </a:p>
        </p:txBody>
      </p:sp>
      <p:pic>
        <p:nvPicPr>
          <p:cNvPr id="5" name="Image 4">
            <a:extLst>
              <a:ext uri="{FF2B5EF4-FFF2-40B4-BE49-F238E27FC236}">
                <a16:creationId xmlns:a16="http://schemas.microsoft.com/office/drawing/2014/main" id="{90D5C1CD-7C32-6469-2659-89D52C1BDFF9}"/>
              </a:ext>
            </a:extLst>
          </p:cNvPr>
          <p:cNvPicPr>
            <a:picLocks noChangeAspect="1"/>
          </p:cNvPicPr>
          <p:nvPr/>
        </p:nvPicPr>
        <p:blipFill>
          <a:blip r:embed="rId3"/>
          <a:srcRect t="3024"/>
          <a:stretch/>
        </p:blipFill>
        <p:spPr>
          <a:xfrm>
            <a:off x="489552" y="1238446"/>
            <a:ext cx="6563641" cy="2429648"/>
          </a:xfrm>
          <a:prstGeom prst="rect">
            <a:avLst/>
          </a:prstGeom>
        </p:spPr>
      </p:pic>
      <p:sp>
        <p:nvSpPr>
          <p:cNvPr id="25" name="ZoneTexte 24">
            <a:extLst>
              <a:ext uri="{FF2B5EF4-FFF2-40B4-BE49-F238E27FC236}">
                <a16:creationId xmlns:a16="http://schemas.microsoft.com/office/drawing/2014/main" id="{55EBCE66-9CC9-F41D-0E5D-70564ED6FE53}"/>
              </a:ext>
            </a:extLst>
          </p:cNvPr>
          <p:cNvSpPr txBox="1"/>
          <p:nvPr/>
        </p:nvSpPr>
        <p:spPr>
          <a:xfrm>
            <a:off x="713874" y="3700604"/>
            <a:ext cx="4515852" cy="253916"/>
          </a:xfrm>
          <a:prstGeom prst="rect">
            <a:avLst/>
          </a:prstGeom>
          <a:noFill/>
        </p:spPr>
        <p:txBody>
          <a:bodyPr wrap="square" rtlCol="0">
            <a:spAutoFit/>
          </a:bodyPr>
          <a:lstStyle/>
          <a:p>
            <a:r>
              <a:rPr lang="en-US" sz="1050" dirty="0">
                <a:solidFill>
                  <a:srgbClr val="C00000"/>
                </a:solidFill>
              </a:rPr>
              <a:t>Source</a:t>
            </a:r>
            <a:r>
              <a:rPr lang="en-US" sz="1050" dirty="0"/>
              <a:t> : </a:t>
            </a:r>
            <a:r>
              <a:rPr lang="en-US" sz="1050" i="1" dirty="0">
                <a:hlinkClick r:id="rId4"/>
              </a:rPr>
              <a:t>Medium – Introduction to CBIR by Udit Saxena</a:t>
            </a:r>
            <a:endParaRPr lang="fr-FR" sz="1050" i="1" dirty="0"/>
          </a:p>
        </p:txBody>
      </p:sp>
      <p:sp>
        <p:nvSpPr>
          <p:cNvPr id="26" name="ZoneTexte 25">
            <a:extLst>
              <a:ext uri="{FF2B5EF4-FFF2-40B4-BE49-F238E27FC236}">
                <a16:creationId xmlns:a16="http://schemas.microsoft.com/office/drawing/2014/main" id="{E196FB5A-9EC2-6E0F-0881-227A3CBE232F}"/>
              </a:ext>
            </a:extLst>
          </p:cNvPr>
          <p:cNvSpPr txBox="1"/>
          <p:nvPr/>
        </p:nvSpPr>
        <p:spPr>
          <a:xfrm>
            <a:off x="4973052" y="3359322"/>
            <a:ext cx="794085" cy="215444"/>
          </a:xfrm>
          <a:prstGeom prst="rect">
            <a:avLst/>
          </a:prstGeom>
          <a:noFill/>
        </p:spPr>
        <p:txBody>
          <a:bodyPr wrap="square" rtlCol="0">
            <a:spAutoFit/>
          </a:bodyPr>
          <a:lstStyle/>
          <a:p>
            <a:r>
              <a:rPr lang="fr-FR" sz="800" dirty="0"/>
              <a:t>Score : 10,2</a:t>
            </a:r>
          </a:p>
        </p:txBody>
      </p:sp>
      <p:sp>
        <p:nvSpPr>
          <p:cNvPr id="28" name="ZoneTexte 27">
            <a:extLst>
              <a:ext uri="{FF2B5EF4-FFF2-40B4-BE49-F238E27FC236}">
                <a16:creationId xmlns:a16="http://schemas.microsoft.com/office/drawing/2014/main" id="{81BD6508-8096-96D0-778B-61D1D9A42DB8}"/>
              </a:ext>
            </a:extLst>
          </p:cNvPr>
          <p:cNvSpPr txBox="1"/>
          <p:nvPr/>
        </p:nvSpPr>
        <p:spPr>
          <a:xfrm>
            <a:off x="5398137" y="2614447"/>
            <a:ext cx="738000" cy="215444"/>
          </a:xfrm>
          <a:prstGeom prst="rect">
            <a:avLst/>
          </a:prstGeom>
          <a:noFill/>
        </p:spPr>
        <p:txBody>
          <a:bodyPr wrap="square">
            <a:spAutoFit/>
          </a:bodyPr>
          <a:lstStyle/>
          <a:p>
            <a:r>
              <a:rPr lang="fr-FR" sz="800" dirty="0"/>
              <a:t>Score : 14,33</a:t>
            </a:r>
          </a:p>
        </p:txBody>
      </p:sp>
      <p:sp>
        <p:nvSpPr>
          <p:cNvPr id="30" name="ZoneTexte 29">
            <a:extLst>
              <a:ext uri="{FF2B5EF4-FFF2-40B4-BE49-F238E27FC236}">
                <a16:creationId xmlns:a16="http://schemas.microsoft.com/office/drawing/2014/main" id="{526DF298-B2CF-E274-A7FE-08F5EFF296B8}"/>
              </a:ext>
            </a:extLst>
          </p:cNvPr>
          <p:cNvSpPr txBox="1"/>
          <p:nvPr/>
        </p:nvSpPr>
        <p:spPr>
          <a:xfrm>
            <a:off x="5951621" y="3378991"/>
            <a:ext cx="738000" cy="215444"/>
          </a:xfrm>
          <a:prstGeom prst="rect">
            <a:avLst/>
          </a:prstGeom>
          <a:noFill/>
        </p:spPr>
        <p:txBody>
          <a:bodyPr wrap="square">
            <a:spAutoFit/>
          </a:bodyPr>
          <a:lstStyle/>
          <a:p>
            <a:r>
              <a:rPr lang="fr-FR" sz="800" dirty="0"/>
              <a:t>Score : 16,45</a:t>
            </a:r>
          </a:p>
        </p:txBody>
      </p:sp>
      <p:sp>
        <p:nvSpPr>
          <p:cNvPr id="31" name="ZoneTexte 30">
            <a:extLst>
              <a:ext uri="{FF2B5EF4-FFF2-40B4-BE49-F238E27FC236}">
                <a16:creationId xmlns:a16="http://schemas.microsoft.com/office/drawing/2014/main" id="{4F570FB6-05D7-B03A-AA62-8010A54E0AFC}"/>
              </a:ext>
            </a:extLst>
          </p:cNvPr>
          <p:cNvSpPr txBox="1"/>
          <p:nvPr/>
        </p:nvSpPr>
        <p:spPr>
          <a:xfrm>
            <a:off x="5971642" y="2212956"/>
            <a:ext cx="2679589" cy="307777"/>
          </a:xfrm>
          <a:prstGeom prst="rect">
            <a:avLst/>
          </a:prstGeom>
          <a:noFill/>
        </p:spPr>
        <p:txBody>
          <a:bodyPr wrap="square" rtlCol="0">
            <a:spAutoFit/>
          </a:bodyPr>
          <a:lstStyle/>
          <a:p>
            <a:r>
              <a:rPr lang="fr-FR" sz="1400" dirty="0">
                <a:sym typeface="Wingdings 2" panose="05020102010507070707" pitchFamily="18" charset="2"/>
              </a:rPr>
              <a:t> </a:t>
            </a:r>
            <a:r>
              <a:rPr lang="fr-FR" sz="1400" dirty="0"/>
              <a:t>Normalisation</a:t>
            </a:r>
          </a:p>
        </p:txBody>
      </p:sp>
      <p:sp>
        <p:nvSpPr>
          <p:cNvPr id="32" name="ZoneTexte 31">
            <a:extLst>
              <a:ext uri="{FF2B5EF4-FFF2-40B4-BE49-F238E27FC236}">
                <a16:creationId xmlns:a16="http://schemas.microsoft.com/office/drawing/2014/main" id="{7D31DE88-31DF-A67B-9222-48089863CB59}"/>
              </a:ext>
            </a:extLst>
          </p:cNvPr>
          <p:cNvSpPr txBox="1"/>
          <p:nvPr/>
        </p:nvSpPr>
        <p:spPr>
          <a:xfrm>
            <a:off x="5971642" y="1525432"/>
            <a:ext cx="2702826" cy="307777"/>
          </a:xfrm>
          <a:prstGeom prst="rect">
            <a:avLst/>
          </a:prstGeom>
          <a:noFill/>
        </p:spPr>
        <p:txBody>
          <a:bodyPr wrap="square" rtlCol="0">
            <a:spAutoFit/>
          </a:bodyPr>
          <a:lstStyle/>
          <a:p>
            <a:r>
              <a:rPr lang="fr-FR" sz="1400" dirty="0">
                <a:sym typeface="Wingdings 2" panose="05020102010507070707" pitchFamily="18" charset="2"/>
              </a:rPr>
              <a:t> </a:t>
            </a:r>
            <a:r>
              <a:rPr lang="fr-FR" sz="1400" dirty="0"/>
              <a:t>Descripteurs locaux et globaux</a:t>
            </a:r>
          </a:p>
        </p:txBody>
      </p:sp>
      <p:sp>
        <p:nvSpPr>
          <p:cNvPr id="33" name="ZoneTexte 32">
            <a:extLst>
              <a:ext uri="{FF2B5EF4-FFF2-40B4-BE49-F238E27FC236}">
                <a16:creationId xmlns:a16="http://schemas.microsoft.com/office/drawing/2014/main" id="{3D220EBF-A651-DD3A-683C-D525F2686502}"/>
              </a:ext>
            </a:extLst>
          </p:cNvPr>
          <p:cNvSpPr txBox="1"/>
          <p:nvPr/>
        </p:nvSpPr>
        <p:spPr>
          <a:xfrm>
            <a:off x="5971642" y="1872669"/>
            <a:ext cx="2415944" cy="307777"/>
          </a:xfrm>
          <a:prstGeom prst="rect">
            <a:avLst/>
          </a:prstGeom>
          <a:noFill/>
        </p:spPr>
        <p:txBody>
          <a:bodyPr wrap="square" rtlCol="0">
            <a:spAutoFit/>
          </a:bodyPr>
          <a:lstStyle/>
          <a:p>
            <a:r>
              <a:rPr lang="fr-FR" sz="1400" dirty="0">
                <a:sym typeface="Wingdings 2" panose="05020102010507070707" pitchFamily="18" charset="2"/>
              </a:rPr>
              <a:t> </a:t>
            </a:r>
            <a:r>
              <a:rPr lang="fr-FR" sz="1400" dirty="0"/>
              <a:t>Vectorisation</a:t>
            </a:r>
          </a:p>
        </p:txBody>
      </p:sp>
    </p:spTree>
    <p:extLst>
      <p:ext uri="{BB962C8B-B14F-4D97-AF65-F5344CB8AC3E}">
        <p14:creationId xmlns:p14="http://schemas.microsoft.com/office/powerpoint/2010/main" val="271655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1000" fill="hold"/>
                                        <p:tgtEl>
                                          <p:spTgt spid="32"/>
                                        </p:tgtEl>
                                        <p:attrNameLst>
                                          <p:attrName>ppt_x</p:attrName>
                                        </p:attrNameLst>
                                      </p:cBhvr>
                                      <p:tavLst>
                                        <p:tav tm="0">
                                          <p:val>
                                            <p:strVal val="#ppt_x"/>
                                          </p:val>
                                        </p:tav>
                                        <p:tav tm="100000">
                                          <p:val>
                                            <p:strVal val="#ppt_x"/>
                                          </p:val>
                                        </p:tav>
                                      </p:tavLst>
                                    </p:anim>
                                    <p:anim calcmode="lin" valueType="num">
                                      <p:cBhvr additive="base">
                                        <p:cTn id="19"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ppt_x"/>
                                          </p:val>
                                        </p:tav>
                                        <p:tav tm="100000">
                                          <p:val>
                                            <p:strVal val="#ppt_x"/>
                                          </p:val>
                                        </p:tav>
                                      </p:tavLst>
                                    </p:anim>
                                    <p:anim calcmode="lin" valueType="num">
                                      <p:cBhvr additive="base">
                                        <p:cTn id="25" dur="10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1000" fill="hold"/>
                                        <p:tgtEl>
                                          <p:spTgt spid="31"/>
                                        </p:tgtEl>
                                        <p:attrNameLst>
                                          <p:attrName>ppt_x</p:attrName>
                                        </p:attrNameLst>
                                      </p:cBhvr>
                                      <p:tavLst>
                                        <p:tav tm="0">
                                          <p:val>
                                            <p:strVal val="#ppt_x"/>
                                          </p:val>
                                        </p:tav>
                                        <p:tav tm="100000">
                                          <p:val>
                                            <p:strVal val="#ppt_x"/>
                                          </p:val>
                                        </p:tav>
                                      </p:tavLst>
                                    </p:anim>
                                    <p:anim calcmode="lin" valueType="num">
                                      <p:cBhvr additive="base">
                                        <p:cTn id="31"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1"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0" grpId="0"/>
      <p:bldP spid="31"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913" y="107848"/>
            <a:ext cx="7391770" cy="857250"/>
          </a:xfrm>
        </p:spPr>
        <p:txBody>
          <a:bodyPr anchor="t"/>
          <a:lstStyle/>
          <a:p>
            <a:pPr algn="ctr"/>
            <a:r>
              <a:rPr lang="fr-FR" sz="3600" b="1" dirty="0">
                <a:solidFill>
                  <a:srgbClr val="8A1739"/>
                </a:solidFill>
                <a:latin typeface="Lucida Sans" panose="020B0602030504020204" pitchFamily="34" charset="77"/>
                <a:cs typeface="Times New Roman" panose="02020603050405020304" pitchFamily="18" charset="0"/>
              </a:rPr>
              <a:t>Tableau de Gantt</a:t>
            </a:r>
            <a:endParaRPr sz="3600" b="1" dirty="0">
              <a:solidFill>
                <a:srgbClr val="8A1739"/>
              </a:solidFill>
              <a:latin typeface="Lucida Sans" panose="020B0602030504020204" pitchFamily="34" charset="77"/>
              <a:cs typeface="Times New Roman" panose="02020603050405020304" pitchFamily="18" charset="0"/>
            </a:endParaRPr>
          </a:p>
        </p:txBody>
      </p:sp>
      <p:pic>
        <p:nvPicPr>
          <p:cNvPr id="6" name="Espace réservé du contenu 5" descr="Une image contenant texte, capture d’écran, reçu, ligne&#10;&#10;Le contenu généré par l’IA peut être incorrect.">
            <a:extLst>
              <a:ext uri="{FF2B5EF4-FFF2-40B4-BE49-F238E27FC236}">
                <a16:creationId xmlns:a16="http://schemas.microsoft.com/office/drawing/2014/main" id="{2AE0B7E2-264C-4921-4453-68095B4A00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216" y="850900"/>
            <a:ext cx="8335569" cy="3697288"/>
          </a:xfrm>
        </p:spPr>
      </p:pic>
      <p:sp>
        <p:nvSpPr>
          <p:cNvPr id="4" name="Rectangle 3">
            <a:extLst>
              <a:ext uri="{FF2B5EF4-FFF2-40B4-BE49-F238E27FC236}">
                <a16:creationId xmlns:a16="http://schemas.microsoft.com/office/drawing/2014/main" id="{25C4A415-570E-3A26-A653-0C044CA35C61}"/>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4. Résultats, analyse, conclusion</a:t>
            </a:r>
          </a:p>
        </p:txBody>
      </p:sp>
      <p:graphicFrame>
        <p:nvGraphicFramePr>
          <p:cNvPr id="14" name="Graphique 13">
            <a:extLst>
              <a:ext uri="{FF2B5EF4-FFF2-40B4-BE49-F238E27FC236}">
                <a16:creationId xmlns:a16="http://schemas.microsoft.com/office/drawing/2014/main" id="{3379C5E7-1EFE-48C8-F790-797AC3838BEB}"/>
              </a:ext>
            </a:extLst>
          </p:cNvPr>
          <p:cNvGraphicFramePr/>
          <p:nvPr>
            <p:extLst>
              <p:ext uri="{D42A27DB-BD31-4B8C-83A1-F6EECF244321}">
                <p14:modId xmlns:p14="http://schemas.microsoft.com/office/powerpoint/2010/main" val="203610171"/>
              </p:ext>
            </p:extLst>
          </p:nvPr>
        </p:nvGraphicFramePr>
        <p:xfrm>
          <a:off x="612878" y="965098"/>
          <a:ext cx="7568596" cy="35830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4688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BE4E5-9FF5-7D11-8070-F6408E9F0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088D6-9230-CA2D-B9B4-A5C134ACE828}"/>
              </a:ext>
            </a:extLst>
          </p:cNvPr>
          <p:cNvSpPr>
            <a:spLocks noGrp="1"/>
          </p:cNvSpPr>
          <p:nvPr>
            <p:ph type="title"/>
          </p:nvPr>
        </p:nvSpPr>
        <p:spPr>
          <a:xfrm>
            <a:off x="2177652" y="135965"/>
            <a:ext cx="6172200" cy="857250"/>
          </a:xfrm>
        </p:spPr>
        <p:txBody>
          <a:bodyPr/>
          <a:lstStyle/>
          <a:p>
            <a:pPr algn="ctr"/>
            <a:r>
              <a:rPr lang="fr-FR" sz="4000" b="1">
                <a:solidFill>
                  <a:srgbClr val="8A1739"/>
                </a:solidFill>
                <a:latin typeface="Lucida Sans" panose="020B0602030504020204" pitchFamily="34" charset="77"/>
                <a:cs typeface="Times New Roman" panose="02020603050405020304" pitchFamily="18" charset="0"/>
              </a:rPr>
              <a:t>Interface Web</a:t>
            </a:r>
            <a:endParaRPr sz="4000" b="1">
              <a:solidFill>
                <a:srgbClr val="8A1739"/>
              </a:solidFill>
              <a:latin typeface="Lucida Sans" panose="020B0602030504020204" pitchFamily="34" charset="77"/>
              <a:cs typeface="Times New Roman" panose="02020603050405020304" pitchFamily="18" charset="0"/>
            </a:endParaRPr>
          </a:p>
        </p:txBody>
      </p:sp>
      <p:pic>
        <p:nvPicPr>
          <p:cNvPr id="4" name="Image 3">
            <a:extLst>
              <a:ext uri="{FF2B5EF4-FFF2-40B4-BE49-F238E27FC236}">
                <a16:creationId xmlns:a16="http://schemas.microsoft.com/office/drawing/2014/main" id="{540681D9-3C20-17C6-2E59-8C8ADD0134A5}"/>
              </a:ext>
            </a:extLst>
          </p:cNvPr>
          <p:cNvPicPr>
            <a:picLocks noChangeAspect="1"/>
          </p:cNvPicPr>
          <p:nvPr/>
        </p:nvPicPr>
        <p:blipFill>
          <a:blip r:embed="rId3"/>
          <a:stretch>
            <a:fillRect/>
          </a:stretch>
        </p:blipFill>
        <p:spPr>
          <a:xfrm>
            <a:off x="1140024" y="997561"/>
            <a:ext cx="6863952" cy="3428394"/>
          </a:xfrm>
          <a:prstGeom prst="rect">
            <a:avLst/>
          </a:prstGeom>
        </p:spPr>
      </p:pic>
      <p:sp>
        <p:nvSpPr>
          <p:cNvPr id="3" name="Rectangle 2">
            <a:extLst>
              <a:ext uri="{FF2B5EF4-FFF2-40B4-BE49-F238E27FC236}">
                <a16:creationId xmlns:a16="http://schemas.microsoft.com/office/drawing/2014/main" id="{B6738F07-086E-BC2D-9960-9720005E1F1F}"/>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lumMod val="50000"/>
                  </a:schemeClr>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a:t>
            </a:r>
            <a:r>
              <a:rPr lang="fr-FR" sz="800" b="1" dirty="0">
                <a:solidFill>
                  <a:schemeClr val="bg1"/>
                </a:solidFill>
                <a:latin typeface="Lucida Sans" panose="020B0602030504020204" pitchFamily="34" charset="77"/>
                <a:cs typeface="Times New Roman" panose="02020603050405020304" pitchFamily="18" charset="0"/>
              </a:rPr>
              <a:t>4. Résultats, analyse, conclusion</a:t>
            </a:r>
          </a:p>
        </p:txBody>
      </p:sp>
    </p:spTree>
    <p:extLst>
      <p:ext uri="{BB962C8B-B14F-4D97-AF65-F5344CB8AC3E}">
        <p14:creationId xmlns:p14="http://schemas.microsoft.com/office/powerpoint/2010/main" val="2641938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369" y="164037"/>
            <a:ext cx="6925994" cy="857250"/>
          </a:xfrm>
        </p:spPr>
        <p:txBody>
          <a:bodyPr/>
          <a:lstStyle/>
          <a:p>
            <a:pPr algn="ctr"/>
            <a:r>
              <a:rPr lang="fr-FR" sz="4000" b="1">
                <a:solidFill>
                  <a:srgbClr val="8A1739"/>
                </a:solidFill>
                <a:latin typeface="Lucida Sans" panose="020B0602030504020204" pitchFamily="34" charset="77"/>
                <a:cs typeface="Times New Roman" panose="02020603050405020304" pitchFamily="18" charset="0"/>
              </a:rPr>
              <a:t>Critères de performance</a:t>
            </a:r>
            <a:endParaRPr sz="4000" b="1">
              <a:solidFill>
                <a:srgbClr val="8A1739"/>
              </a:solidFill>
              <a:latin typeface="Lucida Sans" panose="020B0602030504020204" pitchFamily="34" charset="77"/>
              <a:cs typeface="Times New Roman" panose="02020603050405020304" pitchFamily="18" charset="0"/>
            </a:endParaRPr>
          </a:p>
        </p:txBody>
      </p:sp>
      <p:grpSp>
        <p:nvGrpSpPr>
          <p:cNvPr id="1053" name="Groupe 1052">
            <a:extLst>
              <a:ext uri="{FF2B5EF4-FFF2-40B4-BE49-F238E27FC236}">
                <a16:creationId xmlns:a16="http://schemas.microsoft.com/office/drawing/2014/main" id="{AACE8902-C6E4-F5D4-8AEB-1A9EF0608FC8}"/>
              </a:ext>
            </a:extLst>
          </p:cNvPr>
          <p:cNvGrpSpPr/>
          <p:nvPr/>
        </p:nvGrpSpPr>
        <p:grpSpPr>
          <a:xfrm>
            <a:off x="504583" y="1008269"/>
            <a:ext cx="4812790" cy="3534835"/>
            <a:chOff x="1501587" y="793152"/>
            <a:chExt cx="5672695" cy="4122812"/>
          </a:xfrm>
        </p:grpSpPr>
        <p:grpSp>
          <p:nvGrpSpPr>
            <p:cNvPr id="23" name="Groupe 22">
              <a:extLst>
                <a:ext uri="{FF2B5EF4-FFF2-40B4-BE49-F238E27FC236}">
                  <a16:creationId xmlns:a16="http://schemas.microsoft.com/office/drawing/2014/main" id="{DAC97A23-BB61-2A25-CF4C-8211F20890E0}"/>
                </a:ext>
              </a:extLst>
            </p:cNvPr>
            <p:cNvGrpSpPr>
              <a:grpSpLocks noChangeAspect="1"/>
            </p:cNvGrpSpPr>
            <p:nvPr/>
          </p:nvGrpSpPr>
          <p:grpSpPr>
            <a:xfrm>
              <a:off x="1501587" y="793152"/>
              <a:ext cx="5672695" cy="4122812"/>
              <a:chOff x="578766" y="1575337"/>
              <a:chExt cx="6540177" cy="4753273"/>
            </a:xfrm>
          </p:grpSpPr>
          <p:grpSp>
            <p:nvGrpSpPr>
              <p:cNvPr id="28" name="Groupe 27">
                <a:extLst>
                  <a:ext uri="{FF2B5EF4-FFF2-40B4-BE49-F238E27FC236}">
                    <a16:creationId xmlns:a16="http://schemas.microsoft.com/office/drawing/2014/main" id="{3FB92BAF-721F-964F-8533-1BC57EA8A9CF}"/>
                  </a:ext>
                </a:extLst>
              </p:cNvPr>
              <p:cNvGrpSpPr/>
              <p:nvPr/>
            </p:nvGrpSpPr>
            <p:grpSpPr>
              <a:xfrm>
                <a:off x="578766" y="1575337"/>
                <a:ext cx="6540177" cy="4753273"/>
                <a:chOff x="578766" y="1575337"/>
                <a:chExt cx="6540177" cy="4753273"/>
              </a:xfrm>
            </p:grpSpPr>
            <p:grpSp>
              <p:nvGrpSpPr>
                <p:cNvPr id="1032" name="Groupe 1031">
                  <a:extLst>
                    <a:ext uri="{FF2B5EF4-FFF2-40B4-BE49-F238E27FC236}">
                      <a16:creationId xmlns:a16="http://schemas.microsoft.com/office/drawing/2014/main" id="{024ECF01-EDE6-D1EC-F660-1A15E57AB6A5}"/>
                    </a:ext>
                  </a:extLst>
                </p:cNvPr>
                <p:cNvGrpSpPr/>
                <p:nvPr/>
              </p:nvGrpSpPr>
              <p:grpSpPr>
                <a:xfrm>
                  <a:off x="578766" y="1575337"/>
                  <a:ext cx="6540177" cy="4753273"/>
                  <a:chOff x="578766" y="1575337"/>
                  <a:chExt cx="6540177" cy="4753273"/>
                </a:xfrm>
              </p:grpSpPr>
              <p:grpSp>
                <p:nvGrpSpPr>
                  <p:cNvPr id="1035" name="Groupe 1034">
                    <a:extLst>
                      <a:ext uri="{FF2B5EF4-FFF2-40B4-BE49-F238E27FC236}">
                        <a16:creationId xmlns:a16="http://schemas.microsoft.com/office/drawing/2014/main" id="{F5453F62-35A9-CBB7-AAC3-64508DAAE343}"/>
                      </a:ext>
                    </a:extLst>
                  </p:cNvPr>
                  <p:cNvGrpSpPr/>
                  <p:nvPr/>
                </p:nvGrpSpPr>
                <p:grpSpPr>
                  <a:xfrm>
                    <a:off x="578766" y="1575337"/>
                    <a:ext cx="6540177" cy="4753273"/>
                    <a:chOff x="578766" y="1575337"/>
                    <a:chExt cx="6540177" cy="4753273"/>
                  </a:xfrm>
                </p:grpSpPr>
                <p:grpSp>
                  <p:nvGrpSpPr>
                    <p:cNvPr id="1039" name="Groupe 1038">
                      <a:extLst>
                        <a:ext uri="{FF2B5EF4-FFF2-40B4-BE49-F238E27FC236}">
                          <a16:creationId xmlns:a16="http://schemas.microsoft.com/office/drawing/2014/main" id="{11B01133-1967-5FB6-7F44-9700CB220F28}"/>
                        </a:ext>
                      </a:extLst>
                    </p:cNvPr>
                    <p:cNvGrpSpPr/>
                    <p:nvPr/>
                  </p:nvGrpSpPr>
                  <p:grpSpPr>
                    <a:xfrm>
                      <a:off x="578766" y="1575337"/>
                      <a:ext cx="6540177" cy="4753273"/>
                      <a:chOff x="578766" y="1575337"/>
                      <a:chExt cx="6540177" cy="4753273"/>
                    </a:xfrm>
                  </p:grpSpPr>
                  <p:pic>
                    <p:nvPicPr>
                      <p:cNvPr id="1042" name="Picture 4" descr="Précision et rappel — Wikipédia">
                        <a:extLst>
                          <a:ext uri="{FF2B5EF4-FFF2-40B4-BE49-F238E27FC236}">
                            <a16:creationId xmlns:a16="http://schemas.microsoft.com/office/drawing/2014/main" id="{4067D4E9-0E67-FF98-AC12-9549769367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5073" y="1694363"/>
                        <a:ext cx="4426199" cy="4634247"/>
                      </a:xfrm>
                      <a:prstGeom prst="rect">
                        <a:avLst/>
                      </a:prstGeom>
                      <a:noFill/>
                      <a:extLst>
                        <a:ext uri="{909E8E84-426E-40DD-AFC4-6F175D3DCCD1}">
                          <a14:hiddenFill xmlns:a14="http://schemas.microsoft.com/office/drawing/2010/main">
                            <a:solidFill>
                              <a:srgbClr val="FFFFFF"/>
                            </a:solidFill>
                          </a14:hiddenFill>
                        </a:ext>
                      </a:extLst>
                    </p:spPr>
                  </p:pic>
                  <p:sp>
                    <p:nvSpPr>
                      <p:cNvPr id="1043" name="ZoneTexte 1042">
                        <a:extLst>
                          <a:ext uri="{FF2B5EF4-FFF2-40B4-BE49-F238E27FC236}">
                            <a16:creationId xmlns:a16="http://schemas.microsoft.com/office/drawing/2014/main" id="{D7070BEF-F939-B49D-FC25-B10B561AADAC}"/>
                          </a:ext>
                        </a:extLst>
                      </p:cNvPr>
                      <p:cNvSpPr txBox="1"/>
                      <p:nvPr/>
                    </p:nvSpPr>
                    <p:spPr>
                      <a:xfrm>
                        <a:off x="2038634" y="1575337"/>
                        <a:ext cx="4426199" cy="319358"/>
                      </a:xfrm>
                      <a:prstGeom prst="rect">
                        <a:avLst/>
                      </a:prstGeom>
                      <a:solidFill>
                        <a:schemeClr val="bg1"/>
                      </a:solidFill>
                    </p:spPr>
                    <p:txBody>
                      <a:bodyPr wrap="square" rtlCol="0">
                        <a:spAutoFit/>
                      </a:bodyPr>
                      <a:lstStyle/>
                      <a:p>
                        <a:r>
                          <a:rPr lang="fr-FR" sz="1200">
                            <a:solidFill>
                              <a:srgbClr val="8A1739"/>
                            </a:solidFill>
                          </a:rPr>
                          <a:t>Images pertinentes dans la base des données</a:t>
                        </a:r>
                      </a:p>
                    </p:txBody>
                  </p:sp>
                  <p:sp>
                    <p:nvSpPr>
                      <p:cNvPr id="1044" name="ZoneTexte 1043">
                        <a:extLst>
                          <a:ext uri="{FF2B5EF4-FFF2-40B4-BE49-F238E27FC236}">
                            <a16:creationId xmlns:a16="http://schemas.microsoft.com/office/drawing/2014/main" id="{3C912864-2A20-EDF2-DC27-81446CD22FCF}"/>
                          </a:ext>
                        </a:extLst>
                      </p:cNvPr>
                      <p:cNvSpPr txBox="1"/>
                      <p:nvPr/>
                    </p:nvSpPr>
                    <p:spPr>
                      <a:xfrm>
                        <a:off x="2452863" y="4466792"/>
                        <a:ext cx="3827580" cy="372479"/>
                      </a:xfrm>
                      <a:prstGeom prst="rect">
                        <a:avLst/>
                      </a:prstGeom>
                      <a:solidFill>
                        <a:schemeClr val="accent2">
                          <a:lumMod val="20000"/>
                          <a:lumOff val="80000"/>
                        </a:schemeClr>
                      </a:solidFill>
                    </p:spPr>
                    <p:txBody>
                      <a:bodyPr wrap="square" rtlCol="0">
                        <a:spAutoFit/>
                      </a:bodyPr>
                      <a:lstStyle/>
                      <a:p>
                        <a:pPr algn="ctr"/>
                        <a:r>
                          <a:rPr lang="fr-FR" sz="1200" dirty="0">
                            <a:solidFill>
                              <a:srgbClr val="8A1739"/>
                            </a:solidFill>
                          </a:rPr>
                          <a:t>Images proposées par le système</a:t>
                        </a:r>
                      </a:p>
                    </p:txBody>
                  </p:sp>
                  <p:sp>
                    <p:nvSpPr>
                      <p:cNvPr id="1045" name="ZoneTexte 1044">
                        <a:extLst>
                          <a:ext uri="{FF2B5EF4-FFF2-40B4-BE49-F238E27FC236}">
                            <a16:creationId xmlns:a16="http://schemas.microsoft.com/office/drawing/2014/main" id="{007D6D3A-AE37-726E-38D4-4D72290D4E22}"/>
                          </a:ext>
                        </a:extLst>
                      </p:cNvPr>
                      <p:cNvSpPr txBox="1"/>
                      <p:nvPr/>
                    </p:nvSpPr>
                    <p:spPr>
                      <a:xfrm>
                        <a:off x="3014509" y="3079033"/>
                        <a:ext cx="1239644" cy="390326"/>
                      </a:xfrm>
                      <a:prstGeom prst="rect">
                        <a:avLst/>
                      </a:prstGeom>
                      <a:solidFill>
                        <a:srgbClr val="C9F6AB"/>
                      </a:solidFill>
                    </p:spPr>
                    <p:txBody>
                      <a:bodyPr wrap="square" rtlCol="0">
                        <a:spAutoFit/>
                      </a:bodyPr>
                      <a:lstStyle/>
                      <a:p>
                        <a:pPr algn="ctr"/>
                        <a:r>
                          <a:rPr lang="fr-FR" sz="800" dirty="0">
                            <a:solidFill>
                              <a:srgbClr val="8A1739"/>
                            </a:solidFill>
                          </a:rPr>
                          <a:t>Images pertinentes proposées</a:t>
                        </a:r>
                      </a:p>
                    </p:txBody>
                  </p:sp>
                  <p:sp>
                    <p:nvSpPr>
                      <p:cNvPr id="1046" name="ZoneTexte 1045">
                        <a:extLst>
                          <a:ext uri="{FF2B5EF4-FFF2-40B4-BE49-F238E27FC236}">
                            <a16:creationId xmlns:a16="http://schemas.microsoft.com/office/drawing/2014/main" id="{D83D117E-4BF5-5F91-9659-1CCDCD9B971D}"/>
                          </a:ext>
                        </a:extLst>
                      </p:cNvPr>
                      <p:cNvSpPr txBox="1"/>
                      <p:nvPr/>
                    </p:nvSpPr>
                    <p:spPr>
                      <a:xfrm>
                        <a:off x="4368173" y="3033607"/>
                        <a:ext cx="1377763" cy="390326"/>
                      </a:xfrm>
                      <a:prstGeom prst="rect">
                        <a:avLst/>
                      </a:prstGeom>
                      <a:solidFill>
                        <a:srgbClr val="FFB2AC"/>
                      </a:solidFill>
                    </p:spPr>
                    <p:txBody>
                      <a:bodyPr wrap="square" rtlCol="0">
                        <a:spAutoFit/>
                      </a:bodyPr>
                      <a:lstStyle/>
                      <a:p>
                        <a:pPr algn="ctr"/>
                        <a:r>
                          <a:rPr lang="fr-FR" sz="800">
                            <a:solidFill>
                              <a:srgbClr val="8A1739"/>
                            </a:solidFill>
                          </a:rPr>
                          <a:t>Images non-pertinentes proposées</a:t>
                        </a:r>
                      </a:p>
                    </p:txBody>
                  </p:sp>
                  <p:sp>
                    <p:nvSpPr>
                      <p:cNvPr id="1047" name="ZoneTexte 1046">
                        <a:extLst>
                          <a:ext uri="{FF2B5EF4-FFF2-40B4-BE49-F238E27FC236}">
                            <a16:creationId xmlns:a16="http://schemas.microsoft.com/office/drawing/2014/main" id="{5DCEC2F8-88FD-91E4-7A4C-53A4860768D8}"/>
                          </a:ext>
                        </a:extLst>
                      </p:cNvPr>
                      <p:cNvSpPr txBox="1"/>
                      <p:nvPr/>
                    </p:nvSpPr>
                    <p:spPr>
                      <a:xfrm>
                        <a:off x="4436270" y="4814502"/>
                        <a:ext cx="2682673" cy="558718"/>
                      </a:xfrm>
                      <a:prstGeom prst="rect">
                        <a:avLst/>
                      </a:prstGeom>
                      <a:solidFill>
                        <a:schemeClr val="bg1"/>
                      </a:solidFill>
                    </p:spPr>
                    <p:txBody>
                      <a:bodyPr wrap="square" rtlCol="0">
                        <a:spAutoFit/>
                      </a:bodyPr>
                      <a:lstStyle/>
                      <a:p>
                        <a:pPr algn="ctr"/>
                        <a:r>
                          <a:rPr lang="fr-FR" sz="1050" dirty="0">
                            <a:solidFill>
                              <a:srgbClr val="8A1739"/>
                            </a:solidFill>
                          </a:rPr>
                          <a:t>Combien </a:t>
                        </a:r>
                        <a:r>
                          <a:rPr lang="fr-FR" sz="1050" u="sng" dirty="0">
                            <a:solidFill>
                              <a:srgbClr val="8A1739"/>
                            </a:solidFill>
                          </a:rPr>
                          <a:t>d’images pertinentes </a:t>
                        </a:r>
                        <a:r>
                          <a:rPr lang="fr-FR" sz="1050" dirty="0">
                            <a:solidFill>
                              <a:srgbClr val="8A1739"/>
                            </a:solidFill>
                          </a:rPr>
                          <a:t>sont proposées ?</a:t>
                        </a:r>
                      </a:p>
                    </p:txBody>
                  </p:sp>
                  <p:sp>
                    <p:nvSpPr>
                      <p:cNvPr id="1048" name="ZoneTexte 1047">
                        <a:extLst>
                          <a:ext uri="{FF2B5EF4-FFF2-40B4-BE49-F238E27FC236}">
                            <a16:creationId xmlns:a16="http://schemas.microsoft.com/office/drawing/2014/main" id="{E4A746D3-9048-DCB3-CB1A-DDBFDF973AF4}"/>
                          </a:ext>
                        </a:extLst>
                      </p:cNvPr>
                      <p:cNvSpPr txBox="1"/>
                      <p:nvPr/>
                    </p:nvSpPr>
                    <p:spPr>
                      <a:xfrm>
                        <a:off x="578766" y="4920001"/>
                        <a:ext cx="3119048" cy="558718"/>
                      </a:xfrm>
                      <a:prstGeom prst="rect">
                        <a:avLst/>
                      </a:prstGeom>
                      <a:solidFill>
                        <a:schemeClr val="bg1"/>
                      </a:solidFill>
                    </p:spPr>
                    <p:txBody>
                      <a:bodyPr wrap="square" rtlCol="0">
                        <a:spAutoFit/>
                      </a:bodyPr>
                      <a:lstStyle/>
                      <a:p>
                        <a:pPr algn="ctr"/>
                        <a:r>
                          <a:rPr lang="fr-FR" sz="1050" dirty="0">
                            <a:solidFill>
                              <a:srgbClr val="8A1739"/>
                            </a:solidFill>
                          </a:rPr>
                          <a:t>Combien </a:t>
                        </a:r>
                        <a:r>
                          <a:rPr lang="fr-FR" sz="1050" u="sng" dirty="0">
                            <a:solidFill>
                              <a:srgbClr val="8A1739"/>
                            </a:solidFill>
                          </a:rPr>
                          <a:t>d’images proposées </a:t>
                        </a:r>
                        <a:r>
                          <a:rPr lang="fr-FR" sz="1050" dirty="0">
                            <a:solidFill>
                              <a:srgbClr val="8A1739"/>
                            </a:solidFill>
                          </a:rPr>
                          <a:t>sont pertinentes ?</a:t>
                        </a:r>
                      </a:p>
                    </p:txBody>
                  </p:sp>
                </p:grpSp>
                <p:sp>
                  <p:nvSpPr>
                    <p:cNvPr id="1040" name="Rectangle 1039">
                      <a:extLst>
                        <a:ext uri="{FF2B5EF4-FFF2-40B4-BE49-F238E27FC236}">
                          <a16:creationId xmlns:a16="http://schemas.microsoft.com/office/drawing/2014/main" id="{69B77573-931F-FD92-E2B3-5D70FB58DB85}"/>
                        </a:ext>
                      </a:extLst>
                    </p:cNvPr>
                    <p:cNvSpPr/>
                    <p:nvPr/>
                  </p:nvSpPr>
                  <p:spPr>
                    <a:xfrm>
                      <a:off x="2738614" y="2057400"/>
                      <a:ext cx="1130001" cy="181708"/>
                    </a:xfrm>
                    <a:prstGeom prst="rect">
                      <a:avLst/>
                    </a:prstGeom>
                    <a:solidFill>
                      <a:srgbClr val="D1DBC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A1739"/>
                        </a:solidFill>
                      </a:endParaRPr>
                    </a:p>
                  </p:txBody>
                </p:sp>
                <p:sp>
                  <p:nvSpPr>
                    <p:cNvPr id="1041" name="Rectangle 1040">
                      <a:extLst>
                        <a:ext uri="{FF2B5EF4-FFF2-40B4-BE49-F238E27FC236}">
                          <a16:creationId xmlns:a16="http://schemas.microsoft.com/office/drawing/2014/main" id="{935F6D53-1191-FEB6-E18D-7C2723DF82D9}"/>
                        </a:ext>
                      </a:extLst>
                    </p:cNvPr>
                    <p:cNvSpPr/>
                    <p:nvPr/>
                  </p:nvSpPr>
                  <p:spPr>
                    <a:xfrm>
                      <a:off x="4710386" y="2056852"/>
                      <a:ext cx="1130001" cy="181708"/>
                    </a:xfrm>
                    <a:prstGeom prst="rect">
                      <a:avLst/>
                    </a:prstGeom>
                    <a:solidFill>
                      <a:srgbClr val="F1F1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A1739"/>
                        </a:solidFill>
                      </a:endParaRPr>
                    </a:p>
                  </p:txBody>
                </p:sp>
              </p:grpSp>
              <mc:AlternateContent xmlns:mc="http://schemas.openxmlformats.org/markup-compatibility/2006" xmlns:a14="http://schemas.microsoft.com/office/drawing/2010/main">
                <mc:Choice Requires="a14">
                  <p:sp>
                    <p:nvSpPr>
                      <p:cNvPr id="1036" name="ZoneTexte 1035">
                        <a:extLst>
                          <a:ext uri="{FF2B5EF4-FFF2-40B4-BE49-F238E27FC236}">
                            <a16:creationId xmlns:a16="http://schemas.microsoft.com/office/drawing/2014/main" id="{B84F9E37-4386-5E01-D0A4-B9D60ED32B56}"/>
                          </a:ext>
                        </a:extLst>
                      </p:cNvPr>
                      <p:cNvSpPr txBox="1"/>
                      <p:nvPr/>
                    </p:nvSpPr>
                    <p:spPr>
                      <a:xfrm>
                        <a:off x="4004527" y="5410424"/>
                        <a:ext cx="494414" cy="460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050" i="1" smtClean="0">
                                  <a:solidFill>
                                    <a:srgbClr val="8A1739"/>
                                  </a:solidFill>
                                  <a:latin typeface="Cambria Math" panose="02040503050406030204" pitchFamily="18" charset="0"/>
                                </a:rPr>
                                <m:t>=</m:t>
                              </m:r>
                              <m:f>
                                <m:fPr>
                                  <m:ctrlPr>
                                    <a:rPr lang="fr-FR" sz="1050" i="1" smtClean="0">
                                      <a:solidFill>
                                        <a:srgbClr val="8A1739"/>
                                      </a:solidFill>
                                      <a:latin typeface="Cambria Math" panose="02040503050406030204" pitchFamily="18" charset="0"/>
                                    </a:rPr>
                                  </m:ctrlPr>
                                </m:fPr>
                                <m:num>
                                  <m:r>
                                    <a:rPr lang="fr-FR" sz="1050" b="0" i="1" smtClean="0">
                                      <a:solidFill>
                                        <a:srgbClr val="8A1739"/>
                                      </a:solidFill>
                                      <a:latin typeface="Cambria Math" panose="02040503050406030204" pitchFamily="18" charset="0"/>
                                    </a:rPr>
                                    <m:t>5</m:t>
                                  </m:r>
                                </m:num>
                                <m:den>
                                  <m:r>
                                    <a:rPr lang="fr-FR" sz="1050" b="0" i="1" smtClean="0">
                                      <a:solidFill>
                                        <a:srgbClr val="8A1739"/>
                                      </a:solidFill>
                                      <a:latin typeface="Cambria Math" panose="02040503050406030204" pitchFamily="18" charset="0"/>
                                    </a:rPr>
                                    <m:t>8</m:t>
                                  </m:r>
                                </m:den>
                              </m:f>
                            </m:oMath>
                          </m:oMathPara>
                        </a14:m>
                        <a:endParaRPr lang="fr-FR" sz="1050">
                          <a:solidFill>
                            <a:srgbClr val="8A1739"/>
                          </a:solidFill>
                        </a:endParaRPr>
                      </a:p>
                    </p:txBody>
                  </p:sp>
                </mc:Choice>
                <mc:Fallback xmlns="">
                  <p:sp>
                    <p:nvSpPr>
                      <p:cNvPr id="1036" name="ZoneTexte 1035">
                        <a:extLst>
                          <a:ext uri="{FF2B5EF4-FFF2-40B4-BE49-F238E27FC236}">
                            <a16:creationId xmlns:a16="http://schemas.microsoft.com/office/drawing/2014/main" id="{B84F9E37-4386-5E01-D0A4-B9D60ED32B56}"/>
                          </a:ext>
                        </a:extLst>
                      </p:cNvPr>
                      <p:cNvSpPr txBox="1">
                        <a:spLocks noRot="1" noChangeAspect="1" noMove="1" noResize="1" noEditPoints="1" noAdjustHandles="1" noChangeArrowheads="1" noChangeShapeType="1" noTextEdit="1"/>
                      </p:cNvSpPr>
                      <p:nvPr/>
                    </p:nvSpPr>
                    <p:spPr>
                      <a:xfrm>
                        <a:off x="4004527" y="5410424"/>
                        <a:ext cx="494414" cy="460186"/>
                      </a:xfrm>
                      <a:prstGeom prst="rect">
                        <a:avLst/>
                      </a:prstGeom>
                      <a:blipFill>
                        <a:blip r:embed="rId4"/>
                        <a:stretch>
                          <a:fillRect b="-1785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7" name="ZoneTexte 1036">
                        <a:extLst>
                          <a:ext uri="{FF2B5EF4-FFF2-40B4-BE49-F238E27FC236}">
                            <a16:creationId xmlns:a16="http://schemas.microsoft.com/office/drawing/2014/main" id="{EE6E9F49-8EDA-E300-FBCD-294D7A374987}"/>
                          </a:ext>
                        </a:extLst>
                      </p:cNvPr>
                      <p:cNvSpPr txBox="1"/>
                      <p:nvPr/>
                    </p:nvSpPr>
                    <p:spPr>
                      <a:xfrm>
                        <a:off x="5853981" y="5410424"/>
                        <a:ext cx="581277" cy="4590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050" i="1" smtClean="0">
                                  <a:solidFill>
                                    <a:srgbClr val="8A1739"/>
                                  </a:solidFill>
                                  <a:latin typeface="Cambria Math" panose="02040503050406030204" pitchFamily="18" charset="0"/>
                                </a:rPr>
                                <m:t>=</m:t>
                              </m:r>
                              <m:f>
                                <m:fPr>
                                  <m:ctrlPr>
                                    <a:rPr lang="fr-FR" sz="1050" i="1" smtClean="0">
                                      <a:solidFill>
                                        <a:srgbClr val="8A1739"/>
                                      </a:solidFill>
                                      <a:latin typeface="Cambria Math" panose="02040503050406030204" pitchFamily="18" charset="0"/>
                                    </a:rPr>
                                  </m:ctrlPr>
                                </m:fPr>
                                <m:num>
                                  <m:r>
                                    <a:rPr lang="fr-FR" sz="1050" b="0" i="1" smtClean="0">
                                      <a:solidFill>
                                        <a:srgbClr val="8A1739"/>
                                      </a:solidFill>
                                      <a:latin typeface="Cambria Math" panose="02040503050406030204" pitchFamily="18" charset="0"/>
                                    </a:rPr>
                                    <m:t>5</m:t>
                                  </m:r>
                                </m:num>
                                <m:den>
                                  <m:r>
                                    <a:rPr lang="fr-FR" sz="1050" b="0" i="1" smtClean="0">
                                      <a:solidFill>
                                        <a:srgbClr val="8A1739"/>
                                      </a:solidFill>
                                      <a:latin typeface="Cambria Math" panose="02040503050406030204" pitchFamily="18" charset="0"/>
                                    </a:rPr>
                                    <m:t>12</m:t>
                                  </m:r>
                                </m:den>
                              </m:f>
                            </m:oMath>
                          </m:oMathPara>
                        </a14:m>
                        <a:endParaRPr lang="fr-FR" sz="1050">
                          <a:solidFill>
                            <a:srgbClr val="8A1739"/>
                          </a:solidFill>
                        </a:endParaRPr>
                      </a:p>
                    </p:txBody>
                  </p:sp>
                </mc:Choice>
                <mc:Fallback xmlns="">
                  <p:sp>
                    <p:nvSpPr>
                      <p:cNvPr id="1037" name="ZoneTexte 1036">
                        <a:extLst>
                          <a:ext uri="{FF2B5EF4-FFF2-40B4-BE49-F238E27FC236}">
                            <a16:creationId xmlns:a16="http://schemas.microsoft.com/office/drawing/2014/main" id="{EE6E9F49-8EDA-E300-FBCD-294D7A374987}"/>
                          </a:ext>
                        </a:extLst>
                      </p:cNvPr>
                      <p:cNvSpPr txBox="1">
                        <a:spLocks noRot="1" noChangeAspect="1" noMove="1" noResize="1" noEditPoints="1" noAdjustHandles="1" noChangeArrowheads="1" noChangeShapeType="1" noTextEdit="1"/>
                      </p:cNvSpPr>
                      <p:nvPr/>
                    </p:nvSpPr>
                    <p:spPr>
                      <a:xfrm>
                        <a:off x="5853981" y="5410424"/>
                        <a:ext cx="581277" cy="459003"/>
                      </a:xfrm>
                      <a:prstGeom prst="rect">
                        <a:avLst/>
                      </a:prstGeom>
                      <a:blipFill>
                        <a:blip r:embed="rId5"/>
                        <a:stretch>
                          <a:fillRect b="-17857"/>
                        </a:stretch>
                      </a:blipFill>
                    </p:spPr>
                    <p:txBody>
                      <a:bodyPr/>
                      <a:lstStyle/>
                      <a:p>
                        <a:r>
                          <a:rPr lang="fr-FR">
                            <a:noFill/>
                          </a:rPr>
                          <a:t> </a:t>
                        </a:r>
                      </a:p>
                    </p:txBody>
                  </p:sp>
                </mc:Fallback>
              </mc:AlternateContent>
              <p:sp>
                <p:nvSpPr>
                  <p:cNvPr id="1038" name="Ellipse 1037">
                    <a:extLst>
                      <a:ext uri="{FF2B5EF4-FFF2-40B4-BE49-F238E27FC236}">
                        <a16:creationId xmlns:a16="http://schemas.microsoft.com/office/drawing/2014/main" id="{390F4B72-D05B-26C0-8FF3-19DEE8C9DAA3}"/>
                      </a:ext>
                    </a:extLst>
                  </p:cNvPr>
                  <p:cNvSpPr/>
                  <p:nvPr/>
                </p:nvSpPr>
                <p:spPr>
                  <a:xfrm>
                    <a:off x="4054475" y="3932587"/>
                    <a:ext cx="111125" cy="101600"/>
                  </a:xfrm>
                  <a:prstGeom prst="ellipse">
                    <a:avLst/>
                  </a:prstGeom>
                  <a:solidFill>
                    <a:srgbClr val="C9F6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A1739"/>
                      </a:solidFill>
                    </a:endParaRPr>
                  </a:p>
                </p:txBody>
              </p:sp>
            </p:grpSp>
            <mc:AlternateContent xmlns:mc="http://schemas.openxmlformats.org/markup-compatibility/2006" xmlns:a14="http://schemas.microsoft.com/office/drawing/2010/main">
              <mc:Choice Requires="a14">
                <p:sp>
                  <p:nvSpPr>
                    <p:cNvPr id="1033" name="ZoneTexte 1032">
                      <a:extLst>
                        <a:ext uri="{FF2B5EF4-FFF2-40B4-BE49-F238E27FC236}">
                          <a16:creationId xmlns:a16="http://schemas.microsoft.com/office/drawing/2014/main" id="{045760F7-5604-EB0B-A7B0-2467407CDE12}"/>
                        </a:ext>
                      </a:extLst>
                    </p:cNvPr>
                    <p:cNvSpPr txBox="1"/>
                    <p:nvPr/>
                  </p:nvSpPr>
                  <p:spPr>
                    <a:xfrm>
                      <a:off x="3272772" y="6004499"/>
                      <a:ext cx="838168" cy="292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050" i="1" smtClean="0">
                                <a:solidFill>
                                  <a:srgbClr val="8A1739"/>
                                </a:solidFill>
                                <a:latin typeface="Cambria Math" panose="02040503050406030204" pitchFamily="18" charset="0"/>
                              </a:rPr>
                              <m:t>=</m:t>
                            </m:r>
                            <m:r>
                              <a:rPr lang="fr-FR" sz="1050" b="0" i="1" smtClean="0">
                                <a:solidFill>
                                  <a:srgbClr val="8A1739"/>
                                </a:solidFill>
                                <a:latin typeface="Cambria Math" panose="02040503050406030204" pitchFamily="18" charset="0"/>
                              </a:rPr>
                              <m:t>62.5%</m:t>
                            </m:r>
                          </m:oMath>
                        </m:oMathPara>
                      </a14:m>
                      <a:endParaRPr lang="fr-FR" sz="1050">
                        <a:solidFill>
                          <a:srgbClr val="8A1739"/>
                        </a:solidFill>
                      </a:endParaRPr>
                    </a:p>
                  </p:txBody>
                </p:sp>
              </mc:Choice>
              <mc:Fallback xmlns="">
                <p:sp>
                  <p:nvSpPr>
                    <p:cNvPr id="1033" name="ZoneTexte 1032">
                      <a:extLst>
                        <a:ext uri="{FF2B5EF4-FFF2-40B4-BE49-F238E27FC236}">
                          <a16:creationId xmlns:a16="http://schemas.microsoft.com/office/drawing/2014/main" id="{045760F7-5604-EB0B-A7B0-2467407CDE12}"/>
                        </a:ext>
                      </a:extLst>
                    </p:cNvPr>
                    <p:cNvSpPr txBox="1">
                      <a:spLocks noRot="1" noChangeAspect="1" noMove="1" noResize="1" noEditPoints="1" noAdjustHandles="1" noChangeArrowheads="1" noChangeShapeType="1" noTextEdit="1"/>
                    </p:cNvSpPr>
                    <p:nvPr/>
                  </p:nvSpPr>
                  <p:spPr>
                    <a:xfrm>
                      <a:off x="3272772" y="6004499"/>
                      <a:ext cx="838168" cy="292745"/>
                    </a:xfrm>
                    <a:prstGeom prst="rect">
                      <a:avLst/>
                    </a:prstGeom>
                    <a:blipFill>
                      <a:blip r:embed="rId6"/>
                      <a:stretch>
                        <a:fillRect r="-6931" b="-857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4" name="ZoneTexte 1033">
                      <a:extLst>
                        <a:ext uri="{FF2B5EF4-FFF2-40B4-BE49-F238E27FC236}">
                          <a16:creationId xmlns:a16="http://schemas.microsoft.com/office/drawing/2014/main" id="{C6A6DEE7-06DC-3CFF-73F2-18F2BF1CC90D}"/>
                        </a:ext>
                      </a:extLst>
                    </p:cNvPr>
                    <p:cNvSpPr txBox="1"/>
                    <p:nvPr/>
                  </p:nvSpPr>
                  <p:spPr>
                    <a:xfrm>
                      <a:off x="5130749" y="6004500"/>
                      <a:ext cx="838168" cy="292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050" i="1" smtClean="0">
                                <a:solidFill>
                                  <a:srgbClr val="8A1739"/>
                                </a:solidFill>
                                <a:latin typeface="Cambria Math" panose="02040503050406030204" pitchFamily="18" charset="0"/>
                              </a:rPr>
                              <m:t>=</m:t>
                            </m:r>
                            <m:r>
                              <a:rPr lang="fr-FR" sz="1050" b="0" i="1" smtClean="0">
                                <a:solidFill>
                                  <a:srgbClr val="8A1739"/>
                                </a:solidFill>
                                <a:latin typeface="Cambria Math" panose="02040503050406030204" pitchFamily="18" charset="0"/>
                              </a:rPr>
                              <m:t>41.6%</m:t>
                            </m:r>
                          </m:oMath>
                        </m:oMathPara>
                      </a14:m>
                      <a:endParaRPr lang="fr-FR" sz="1050">
                        <a:solidFill>
                          <a:srgbClr val="8A1739"/>
                        </a:solidFill>
                      </a:endParaRPr>
                    </a:p>
                  </p:txBody>
                </p:sp>
              </mc:Choice>
              <mc:Fallback xmlns="">
                <p:sp>
                  <p:nvSpPr>
                    <p:cNvPr id="1034" name="ZoneTexte 1033">
                      <a:extLst>
                        <a:ext uri="{FF2B5EF4-FFF2-40B4-BE49-F238E27FC236}">
                          <a16:creationId xmlns:a16="http://schemas.microsoft.com/office/drawing/2014/main" id="{C6A6DEE7-06DC-3CFF-73F2-18F2BF1CC90D}"/>
                        </a:ext>
                      </a:extLst>
                    </p:cNvPr>
                    <p:cNvSpPr txBox="1">
                      <a:spLocks noRot="1" noChangeAspect="1" noMove="1" noResize="1" noEditPoints="1" noAdjustHandles="1" noChangeArrowheads="1" noChangeShapeType="1" noTextEdit="1"/>
                    </p:cNvSpPr>
                    <p:nvPr/>
                  </p:nvSpPr>
                  <p:spPr>
                    <a:xfrm>
                      <a:off x="5130749" y="6004500"/>
                      <a:ext cx="838168" cy="292745"/>
                    </a:xfrm>
                    <a:prstGeom prst="rect">
                      <a:avLst/>
                    </a:prstGeom>
                    <a:blipFill>
                      <a:blip r:embed="rId7"/>
                      <a:stretch>
                        <a:fillRect r="-6931" b="-8571"/>
                      </a:stretch>
                    </a:blipFill>
                  </p:spPr>
                  <p:txBody>
                    <a:bodyPr/>
                    <a:lstStyle/>
                    <a:p>
                      <a:r>
                        <a:rPr lang="fr-FR">
                          <a:noFill/>
                        </a:rPr>
                        <a:t> </a:t>
                      </a:r>
                    </a:p>
                  </p:txBody>
                </p:sp>
              </mc:Fallback>
            </mc:AlternateContent>
          </p:grpSp>
          <p:pic>
            <p:nvPicPr>
              <p:cNvPr id="31" name="Image 30">
                <a:extLst>
                  <a:ext uri="{FF2B5EF4-FFF2-40B4-BE49-F238E27FC236}">
                    <a16:creationId xmlns:a16="http://schemas.microsoft.com/office/drawing/2014/main" id="{DF0F9F26-F4D9-15F9-403A-B726C3919428}"/>
                  </a:ext>
                </a:extLst>
              </p:cNvPr>
              <p:cNvPicPr>
                <a:picLocks noChangeAspect="1"/>
              </p:cNvPicPr>
              <p:nvPr/>
            </p:nvPicPr>
            <p:blipFill>
              <a:blip r:embed="rId8"/>
              <a:stretch>
                <a:fillRect/>
              </a:stretch>
            </p:blipFill>
            <p:spPr>
              <a:xfrm>
                <a:off x="783896" y="3117276"/>
                <a:ext cx="711200" cy="762000"/>
              </a:xfrm>
              <a:prstGeom prst="rect">
                <a:avLst/>
              </a:prstGeom>
              <a:effectLst>
                <a:outerShdw blurRad="50800" dist="38100" dir="2700000" algn="tl" rotWithShape="0">
                  <a:prstClr val="black">
                    <a:alpha val="40000"/>
                  </a:prstClr>
                </a:outerShdw>
              </a:effectLst>
            </p:spPr>
          </p:pic>
          <p:pic>
            <p:nvPicPr>
              <p:cNvPr id="34" name="Image 33">
                <a:extLst>
                  <a:ext uri="{FF2B5EF4-FFF2-40B4-BE49-F238E27FC236}">
                    <a16:creationId xmlns:a16="http://schemas.microsoft.com/office/drawing/2014/main" id="{7CA3E283-9798-53E0-EE13-12756534F4B2}"/>
                  </a:ext>
                </a:extLst>
              </p:cNvPr>
              <p:cNvPicPr>
                <a:picLocks noChangeAspect="1"/>
              </p:cNvPicPr>
              <p:nvPr/>
            </p:nvPicPr>
            <p:blipFill>
              <a:blip r:embed="rId9"/>
              <a:stretch>
                <a:fillRect/>
              </a:stretch>
            </p:blipFill>
            <p:spPr>
              <a:xfrm>
                <a:off x="3873866" y="2717311"/>
                <a:ext cx="242665" cy="251999"/>
              </a:xfrm>
              <a:prstGeom prst="rect">
                <a:avLst/>
              </a:prstGeom>
            </p:spPr>
          </p:pic>
          <p:pic>
            <p:nvPicPr>
              <p:cNvPr id="47" name="Image 46">
                <a:extLst>
                  <a:ext uri="{FF2B5EF4-FFF2-40B4-BE49-F238E27FC236}">
                    <a16:creationId xmlns:a16="http://schemas.microsoft.com/office/drawing/2014/main" id="{CA21BB60-05D9-4419-8168-24007D06FB0B}"/>
                  </a:ext>
                </a:extLst>
              </p:cNvPr>
              <p:cNvPicPr>
                <a:picLocks noChangeAspect="1"/>
              </p:cNvPicPr>
              <p:nvPr/>
            </p:nvPicPr>
            <p:blipFill>
              <a:blip r:embed="rId10"/>
              <a:stretch>
                <a:fillRect/>
              </a:stretch>
            </p:blipFill>
            <p:spPr>
              <a:xfrm>
                <a:off x="3437610" y="2865277"/>
                <a:ext cx="241714" cy="251999"/>
              </a:xfrm>
              <a:prstGeom prst="rect">
                <a:avLst/>
              </a:prstGeom>
            </p:spPr>
          </p:pic>
          <p:pic>
            <p:nvPicPr>
              <p:cNvPr id="50" name="Image 49">
                <a:extLst>
                  <a:ext uri="{FF2B5EF4-FFF2-40B4-BE49-F238E27FC236}">
                    <a16:creationId xmlns:a16="http://schemas.microsoft.com/office/drawing/2014/main" id="{37FD488C-51EF-3A16-29D7-C545BF267C72}"/>
                  </a:ext>
                </a:extLst>
              </p:cNvPr>
              <p:cNvPicPr>
                <a:picLocks noChangeAspect="1"/>
              </p:cNvPicPr>
              <p:nvPr/>
            </p:nvPicPr>
            <p:blipFill>
              <a:blip r:embed="rId11"/>
              <a:stretch>
                <a:fillRect/>
              </a:stretch>
            </p:blipFill>
            <p:spPr>
              <a:xfrm rot="5400000">
                <a:off x="2646020" y="2245133"/>
                <a:ext cx="241713" cy="251999"/>
              </a:xfrm>
              <a:prstGeom prst="rect">
                <a:avLst/>
              </a:prstGeom>
            </p:spPr>
          </p:pic>
          <p:pic>
            <p:nvPicPr>
              <p:cNvPr id="51" name="Image 50">
                <a:extLst>
                  <a:ext uri="{FF2B5EF4-FFF2-40B4-BE49-F238E27FC236}">
                    <a16:creationId xmlns:a16="http://schemas.microsoft.com/office/drawing/2014/main" id="{5AC564A5-08F1-DD5B-9240-05ADA0469C05}"/>
                  </a:ext>
                </a:extLst>
              </p:cNvPr>
              <p:cNvPicPr>
                <a:picLocks noChangeAspect="1"/>
              </p:cNvPicPr>
              <p:nvPr/>
            </p:nvPicPr>
            <p:blipFill>
              <a:blip r:embed="rId12"/>
              <a:stretch>
                <a:fillRect/>
              </a:stretch>
            </p:blipFill>
            <p:spPr>
              <a:xfrm rot="5400000">
                <a:off x="3372375" y="3412444"/>
                <a:ext cx="241713" cy="251999"/>
              </a:xfrm>
              <a:prstGeom prst="rect">
                <a:avLst/>
              </a:prstGeom>
            </p:spPr>
          </p:pic>
          <p:pic>
            <p:nvPicPr>
              <p:cNvPr id="52" name="Image 51">
                <a:extLst>
                  <a:ext uri="{FF2B5EF4-FFF2-40B4-BE49-F238E27FC236}">
                    <a16:creationId xmlns:a16="http://schemas.microsoft.com/office/drawing/2014/main" id="{A9852834-F82B-D339-6F0D-662BA1F0A5AC}"/>
                  </a:ext>
                </a:extLst>
              </p:cNvPr>
              <p:cNvPicPr>
                <a:picLocks noChangeAspect="1"/>
              </p:cNvPicPr>
              <p:nvPr/>
            </p:nvPicPr>
            <p:blipFill>
              <a:blip r:embed="rId13"/>
              <a:stretch>
                <a:fillRect/>
              </a:stretch>
            </p:blipFill>
            <p:spPr>
              <a:xfrm>
                <a:off x="3848733" y="3381714"/>
                <a:ext cx="241713" cy="251999"/>
              </a:xfrm>
              <a:prstGeom prst="rect">
                <a:avLst/>
              </a:prstGeom>
            </p:spPr>
          </p:pic>
          <p:pic>
            <p:nvPicPr>
              <p:cNvPr id="53" name="Image 52">
                <a:extLst>
                  <a:ext uri="{FF2B5EF4-FFF2-40B4-BE49-F238E27FC236}">
                    <a16:creationId xmlns:a16="http://schemas.microsoft.com/office/drawing/2014/main" id="{7167B9BE-BF8C-CA84-78AE-45C9461CA0F0}"/>
                  </a:ext>
                </a:extLst>
              </p:cNvPr>
              <p:cNvPicPr preferRelativeResize="0">
                <a:picLocks/>
              </p:cNvPicPr>
              <p:nvPr/>
            </p:nvPicPr>
            <p:blipFill>
              <a:blip r:embed="rId14"/>
              <a:stretch>
                <a:fillRect/>
              </a:stretch>
            </p:blipFill>
            <p:spPr>
              <a:xfrm>
                <a:off x="3969590" y="3742234"/>
                <a:ext cx="252000" cy="252000"/>
              </a:xfrm>
              <a:prstGeom prst="rect">
                <a:avLst/>
              </a:prstGeom>
            </p:spPr>
          </p:pic>
          <p:pic>
            <p:nvPicPr>
              <p:cNvPr id="55" name="Image 54">
                <a:extLst>
                  <a:ext uri="{FF2B5EF4-FFF2-40B4-BE49-F238E27FC236}">
                    <a16:creationId xmlns:a16="http://schemas.microsoft.com/office/drawing/2014/main" id="{16CD5304-E562-3C5F-E7FF-189C0B3EA14C}"/>
                  </a:ext>
                </a:extLst>
              </p:cNvPr>
              <p:cNvPicPr>
                <a:picLocks noChangeAspect="1"/>
              </p:cNvPicPr>
              <p:nvPr/>
            </p:nvPicPr>
            <p:blipFill>
              <a:blip r:embed="rId15"/>
              <a:stretch>
                <a:fillRect/>
              </a:stretch>
            </p:blipFill>
            <p:spPr>
              <a:xfrm>
                <a:off x="2636258" y="2653267"/>
                <a:ext cx="241713" cy="252000"/>
              </a:xfrm>
              <a:prstGeom prst="rect">
                <a:avLst/>
              </a:prstGeom>
            </p:spPr>
          </p:pic>
          <p:pic>
            <p:nvPicPr>
              <p:cNvPr id="56" name="Image 55">
                <a:extLst>
                  <a:ext uri="{FF2B5EF4-FFF2-40B4-BE49-F238E27FC236}">
                    <a16:creationId xmlns:a16="http://schemas.microsoft.com/office/drawing/2014/main" id="{C2076C33-542B-390D-4355-83C68FCBC700}"/>
                  </a:ext>
                </a:extLst>
              </p:cNvPr>
              <p:cNvPicPr>
                <a:picLocks noChangeAspect="1"/>
              </p:cNvPicPr>
              <p:nvPr/>
            </p:nvPicPr>
            <p:blipFill>
              <a:blip r:embed="rId16"/>
              <a:stretch>
                <a:fillRect/>
              </a:stretch>
            </p:blipFill>
            <p:spPr>
              <a:xfrm rot="5400000">
                <a:off x="3816680" y="2149036"/>
                <a:ext cx="241713" cy="251999"/>
              </a:xfrm>
              <a:prstGeom prst="rect">
                <a:avLst/>
              </a:prstGeom>
            </p:spPr>
          </p:pic>
          <p:pic>
            <p:nvPicPr>
              <p:cNvPr id="57" name="Image 56">
                <a:extLst>
                  <a:ext uri="{FF2B5EF4-FFF2-40B4-BE49-F238E27FC236}">
                    <a16:creationId xmlns:a16="http://schemas.microsoft.com/office/drawing/2014/main" id="{234D9054-BB73-DEF2-74B2-AE30551A317C}"/>
                  </a:ext>
                </a:extLst>
              </p:cNvPr>
              <p:cNvPicPr>
                <a:picLocks noChangeAspect="1"/>
              </p:cNvPicPr>
              <p:nvPr/>
            </p:nvPicPr>
            <p:blipFill>
              <a:blip r:embed="rId17"/>
              <a:stretch>
                <a:fillRect/>
              </a:stretch>
            </p:blipFill>
            <p:spPr>
              <a:xfrm>
                <a:off x="2651164" y="3972443"/>
                <a:ext cx="241713" cy="252000"/>
              </a:xfrm>
              <a:prstGeom prst="rect">
                <a:avLst/>
              </a:prstGeom>
            </p:spPr>
          </p:pic>
          <p:pic>
            <p:nvPicPr>
              <p:cNvPr id="59" name="Image 58">
                <a:extLst>
                  <a:ext uri="{FF2B5EF4-FFF2-40B4-BE49-F238E27FC236}">
                    <a16:creationId xmlns:a16="http://schemas.microsoft.com/office/drawing/2014/main" id="{6FD42839-8D68-FEF4-4DAD-AB728D64FD74}"/>
                  </a:ext>
                </a:extLst>
              </p:cNvPr>
              <p:cNvPicPr>
                <a:picLocks noChangeAspect="1"/>
              </p:cNvPicPr>
              <p:nvPr/>
            </p:nvPicPr>
            <p:blipFill>
              <a:blip r:embed="rId18"/>
              <a:stretch>
                <a:fillRect/>
              </a:stretch>
            </p:blipFill>
            <p:spPr>
              <a:xfrm>
                <a:off x="3449201" y="3997930"/>
                <a:ext cx="214940" cy="251999"/>
              </a:xfrm>
              <a:prstGeom prst="rect">
                <a:avLst/>
              </a:prstGeom>
            </p:spPr>
          </p:pic>
          <p:pic>
            <p:nvPicPr>
              <p:cNvPr id="62" name="Image 61">
                <a:extLst>
                  <a:ext uri="{FF2B5EF4-FFF2-40B4-BE49-F238E27FC236}">
                    <a16:creationId xmlns:a16="http://schemas.microsoft.com/office/drawing/2014/main" id="{3F8650A7-CE00-D9DE-2C60-ADD0704BBC6B}"/>
                  </a:ext>
                </a:extLst>
              </p:cNvPr>
              <p:cNvPicPr preferRelativeResize="0">
                <a:picLocks/>
              </p:cNvPicPr>
              <p:nvPr/>
            </p:nvPicPr>
            <p:blipFill>
              <a:blip r:embed="rId19"/>
              <a:stretch>
                <a:fillRect/>
              </a:stretch>
            </p:blipFill>
            <p:spPr>
              <a:xfrm>
                <a:off x="5661623" y="4116284"/>
                <a:ext cx="251999" cy="252000"/>
              </a:xfrm>
              <a:prstGeom prst="rect">
                <a:avLst/>
              </a:prstGeom>
            </p:spPr>
          </p:pic>
          <p:pic>
            <p:nvPicPr>
              <p:cNvPr id="63" name="Image 62">
                <a:extLst>
                  <a:ext uri="{FF2B5EF4-FFF2-40B4-BE49-F238E27FC236}">
                    <a16:creationId xmlns:a16="http://schemas.microsoft.com/office/drawing/2014/main" id="{14DDE05D-4BAC-72D5-ADC8-E734F2912053}"/>
                  </a:ext>
                </a:extLst>
              </p:cNvPr>
              <p:cNvPicPr preferRelativeResize="0">
                <a:picLocks/>
              </p:cNvPicPr>
              <p:nvPr/>
            </p:nvPicPr>
            <p:blipFill>
              <a:blip r:embed="rId20"/>
              <a:stretch>
                <a:fillRect/>
              </a:stretch>
            </p:blipFill>
            <p:spPr>
              <a:xfrm>
                <a:off x="5755131" y="2753130"/>
                <a:ext cx="251999" cy="251999"/>
              </a:xfrm>
              <a:prstGeom prst="rect">
                <a:avLst/>
              </a:prstGeom>
            </p:spPr>
          </p:pic>
          <p:pic>
            <p:nvPicPr>
              <p:cNvPr id="1024" name="Image 1023">
                <a:extLst>
                  <a:ext uri="{FF2B5EF4-FFF2-40B4-BE49-F238E27FC236}">
                    <a16:creationId xmlns:a16="http://schemas.microsoft.com/office/drawing/2014/main" id="{9C3D649D-AC13-275F-B0FC-898D93AD8A44}"/>
                  </a:ext>
                </a:extLst>
              </p:cNvPr>
              <p:cNvPicPr preferRelativeResize="0">
                <a:picLocks/>
              </p:cNvPicPr>
              <p:nvPr/>
            </p:nvPicPr>
            <p:blipFill>
              <a:blip r:embed="rId21"/>
              <a:stretch>
                <a:fillRect/>
              </a:stretch>
            </p:blipFill>
            <p:spPr>
              <a:xfrm>
                <a:off x="5784108" y="3561789"/>
                <a:ext cx="251999" cy="251999"/>
              </a:xfrm>
              <a:prstGeom prst="rect">
                <a:avLst/>
              </a:prstGeom>
            </p:spPr>
          </p:pic>
          <p:pic>
            <p:nvPicPr>
              <p:cNvPr id="1025" name="Image 1024">
                <a:extLst>
                  <a:ext uri="{FF2B5EF4-FFF2-40B4-BE49-F238E27FC236}">
                    <a16:creationId xmlns:a16="http://schemas.microsoft.com/office/drawing/2014/main" id="{DC9867E9-750A-E564-B7A3-5EAC5EEF2EF2}"/>
                  </a:ext>
                </a:extLst>
              </p:cNvPr>
              <p:cNvPicPr preferRelativeResize="0">
                <a:picLocks/>
              </p:cNvPicPr>
              <p:nvPr/>
            </p:nvPicPr>
            <p:blipFill>
              <a:blip r:embed="rId22"/>
              <a:stretch>
                <a:fillRect/>
              </a:stretch>
            </p:blipFill>
            <p:spPr>
              <a:xfrm>
                <a:off x="5150228" y="3368429"/>
                <a:ext cx="251999" cy="251999"/>
              </a:xfrm>
              <a:prstGeom prst="rect">
                <a:avLst/>
              </a:prstGeom>
            </p:spPr>
          </p:pic>
          <p:pic>
            <p:nvPicPr>
              <p:cNvPr id="1026" name="Image 1025">
                <a:extLst>
                  <a:ext uri="{FF2B5EF4-FFF2-40B4-BE49-F238E27FC236}">
                    <a16:creationId xmlns:a16="http://schemas.microsoft.com/office/drawing/2014/main" id="{3889A031-D9EB-B39A-9F30-C41E4DD14C1F}"/>
                  </a:ext>
                </a:extLst>
              </p:cNvPr>
              <p:cNvPicPr>
                <a:picLocks/>
              </p:cNvPicPr>
              <p:nvPr/>
            </p:nvPicPr>
            <p:blipFill>
              <a:blip r:embed="rId23"/>
              <a:stretch>
                <a:fillRect/>
              </a:stretch>
            </p:blipFill>
            <p:spPr>
              <a:xfrm rot="5400000">
                <a:off x="4552647" y="3597805"/>
                <a:ext cx="251999" cy="251999"/>
              </a:xfrm>
              <a:prstGeom prst="rect">
                <a:avLst/>
              </a:prstGeom>
            </p:spPr>
          </p:pic>
          <p:pic>
            <p:nvPicPr>
              <p:cNvPr id="1027" name="Image 1026">
                <a:extLst>
                  <a:ext uri="{FF2B5EF4-FFF2-40B4-BE49-F238E27FC236}">
                    <a16:creationId xmlns:a16="http://schemas.microsoft.com/office/drawing/2014/main" id="{57BC86E8-1755-5F43-0791-09DFCCF80EA6}"/>
                  </a:ext>
                </a:extLst>
              </p:cNvPr>
              <p:cNvPicPr preferRelativeResize="0">
                <a:picLocks/>
              </p:cNvPicPr>
              <p:nvPr/>
            </p:nvPicPr>
            <p:blipFill>
              <a:blip r:embed="rId24"/>
              <a:stretch>
                <a:fillRect/>
              </a:stretch>
            </p:blipFill>
            <p:spPr>
              <a:xfrm>
                <a:off x="4602073" y="4134063"/>
                <a:ext cx="251999" cy="251999"/>
              </a:xfrm>
              <a:prstGeom prst="rect">
                <a:avLst/>
              </a:prstGeom>
            </p:spPr>
          </p:pic>
          <p:pic>
            <p:nvPicPr>
              <p:cNvPr id="1029" name="Image 1028">
                <a:extLst>
                  <a:ext uri="{FF2B5EF4-FFF2-40B4-BE49-F238E27FC236}">
                    <a16:creationId xmlns:a16="http://schemas.microsoft.com/office/drawing/2014/main" id="{F09DCAB0-37EC-D47B-C236-58CE7F7670A7}"/>
                  </a:ext>
                </a:extLst>
              </p:cNvPr>
              <p:cNvPicPr preferRelativeResize="0">
                <a:picLocks/>
              </p:cNvPicPr>
              <p:nvPr/>
            </p:nvPicPr>
            <p:blipFill>
              <a:blip r:embed="rId25"/>
              <a:stretch>
                <a:fillRect/>
              </a:stretch>
            </p:blipFill>
            <p:spPr>
              <a:xfrm rot="16200000">
                <a:off x="4822810" y="2170210"/>
                <a:ext cx="251999" cy="251999"/>
              </a:xfrm>
              <a:prstGeom prst="rect">
                <a:avLst/>
              </a:prstGeom>
            </p:spPr>
          </p:pic>
          <p:pic>
            <p:nvPicPr>
              <p:cNvPr id="1030" name="Image 1029">
                <a:extLst>
                  <a:ext uri="{FF2B5EF4-FFF2-40B4-BE49-F238E27FC236}">
                    <a16:creationId xmlns:a16="http://schemas.microsoft.com/office/drawing/2014/main" id="{59AAB1F6-7437-9B8F-3DD1-F0AC98704F60}"/>
                  </a:ext>
                </a:extLst>
              </p:cNvPr>
              <p:cNvPicPr preferRelativeResize="0">
                <a:picLocks/>
              </p:cNvPicPr>
              <p:nvPr/>
            </p:nvPicPr>
            <p:blipFill>
              <a:blip r:embed="rId26"/>
              <a:stretch>
                <a:fillRect/>
              </a:stretch>
            </p:blipFill>
            <p:spPr>
              <a:xfrm>
                <a:off x="5142065" y="3978541"/>
                <a:ext cx="251999" cy="252000"/>
              </a:xfrm>
              <a:prstGeom prst="rect">
                <a:avLst/>
              </a:prstGeom>
            </p:spPr>
          </p:pic>
          <p:sp>
            <p:nvSpPr>
              <p:cNvPr id="1031" name="ZoneTexte 1030">
                <a:extLst>
                  <a:ext uri="{FF2B5EF4-FFF2-40B4-BE49-F238E27FC236}">
                    <a16:creationId xmlns:a16="http://schemas.microsoft.com/office/drawing/2014/main" id="{FD717976-BEEA-CFAA-1E67-C2C8B3C7205C}"/>
                  </a:ext>
                </a:extLst>
              </p:cNvPr>
              <p:cNvSpPr txBox="1"/>
              <p:nvPr/>
            </p:nvSpPr>
            <p:spPr>
              <a:xfrm>
                <a:off x="646027" y="3957005"/>
                <a:ext cx="971373" cy="461295"/>
              </a:xfrm>
              <a:prstGeom prst="rect">
                <a:avLst/>
              </a:prstGeom>
              <a:noFill/>
            </p:spPr>
            <p:txBody>
              <a:bodyPr wrap="square">
                <a:spAutoFit/>
              </a:bodyPr>
              <a:lstStyle/>
              <a:p>
                <a:r>
                  <a:rPr lang="fr-FR" sz="1000">
                    <a:solidFill>
                      <a:srgbClr val="8A1739"/>
                    </a:solidFill>
                  </a:rPr>
                  <a:t>Image requête </a:t>
                </a:r>
              </a:p>
            </p:txBody>
          </p:sp>
        </p:grpSp>
        <p:pic>
          <p:nvPicPr>
            <p:cNvPr id="1049" name="Image 1048">
              <a:extLst>
                <a:ext uri="{FF2B5EF4-FFF2-40B4-BE49-F238E27FC236}">
                  <a16:creationId xmlns:a16="http://schemas.microsoft.com/office/drawing/2014/main" id="{7D28E48F-0A3B-1A02-7942-1500883457F5}"/>
                </a:ext>
              </a:extLst>
            </p:cNvPr>
            <p:cNvPicPr preferRelativeResize="0">
              <a:picLocks/>
            </p:cNvPicPr>
            <p:nvPr/>
          </p:nvPicPr>
          <p:blipFill>
            <a:blip r:embed="rId21"/>
            <a:stretch>
              <a:fillRect/>
            </a:stretch>
          </p:blipFill>
          <p:spPr>
            <a:xfrm rot="5400000">
              <a:off x="5947440" y="1445788"/>
              <a:ext cx="251999" cy="251999"/>
            </a:xfrm>
            <a:prstGeom prst="rect">
              <a:avLst/>
            </a:prstGeom>
          </p:spPr>
        </p:pic>
        <p:pic>
          <p:nvPicPr>
            <p:cNvPr id="1050" name="Image 1049">
              <a:extLst>
                <a:ext uri="{FF2B5EF4-FFF2-40B4-BE49-F238E27FC236}">
                  <a16:creationId xmlns:a16="http://schemas.microsoft.com/office/drawing/2014/main" id="{58CB5443-6520-C0F3-30EB-DE3E3381CE60}"/>
                </a:ext>
              </a:extLst>
            </p:cNvPr>
            <p:cNvPicPr preferRelativeResize="0">
              <a:picLocks/>
            </p:cNvPicPr>
            <p:nvPr/>
          </p:nvPicPr>
          <p:blipFill>
            <a:blip r:embed="rId26"/>
            <a:stretch>
              <a:fillRect/>
            </a:stretch>
          </p:blipFill>
          <p:spPr>
            <a:xfrm rot="10800000">
              <a:off x="5036464" y="1706563"/>
              <a:ext cx="218574" cy="218575"/>
            </a:xfrm>
            <a:prstGeom prst="rect">
              <a:avLst/>
            </a:prstGeom>
          </p:spPr>
        </p:pic>
        <p:pic>
          <p:nvPicPr>
            <p:cNvPr id="1051" name="Image 1050">
              <a:extLst>
                <a:ext uri="{FF2B5EF4-FFF2-40B4-BE49-F238E27FC236}">
                  <a16:creationId xmlns:a16="http://schemas.microsoft.com/office/drawing/2014/main" id="{BC09B0B9-B67E-93DB-5B92-E3EC51473C93}"/>
                </a:ext>
              </a:extLst>
            </p:cNvPr>
            <p:cNvPicPr>
              <a:picLocks noChangeAspect="1"/>
            </p:cNvPicPr>
            <p:nvPr/>
          </p:nvPicPr>
          <p:blipFill>
            <a:blip r:embed="rId13"/>
            <a:stretch>
              <a:fillRect/>
            </a:stretch>
          </p:blipFill>
          <p:spPr>
            <a:xfrm rot="5400000">
              <a:off x="3662198" y="1475327"/>
              <a:ext cx="209652" cy="218575"/>
            </a:xfrm>
            <a:prstGeom prst="rect">
              <a:avLst/>
            </a:prstGeom>
          </p:spPr>
        </p:pic>
        <p:pic>
          <p:nvPicPr>
            <p:cNvPr id="1052" name="Image 1051">
              <a:extLst>
                <a:ext uri="{FF2B5EF4-FFF2-40B4-BE49-F238E27FC236}">
                  <a16:creationId xmlns:a16="http://schemas.microsoft.com/office/drawing/2014/main" id="{7572DCB8-E3C9-864B-0C5A-5B6BEB3C5327}"/>
                </a:ext>
              </a:extLst>
            </p:cNvPr>
            <p:cNvPicPr>
              <a:picLocks noChangeAspect="1"/>
            </p:cNvPicPr>
            <p:nvPr/>
          </p:nvPicPr>
          <p:blipFill>
            <a:blip r:embed="rId9"/>
            <a:stretch>
              <a:fillRect/>
            </a:stretch>
          </p:blipFill>
          <p:spPr>
            <a:xfrm rot="10647758">
              <a:off x="3399042" y="2568960"/>
              <a:ext cx="210478" cy="218575"/>
            </a:xfrm>
            <a:prstGeom prst="rect">
              <a:avLst/>
            </a:prstGeom>
          </p:spPr>
        </p:pic>
      </p:grpSp>
      <p:sp>
        <p:nvSpPr>
          <p:cNvPr id="1054" name="Rectangle 1053">
            <a:extLst>
              <a:ext uri="{FF2B5EF4-FFF2-40B4-BE49-F238E27FC236}">
                <a16:creationId xmlns:a16="http://schemas.microsoft.com/office/drawing/2014/main" id="{19AC4F32-9012-D885-F98B-0BAE1EE5049A}"/>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lumMod val="50000"/>
                  </a:schemeClr>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a:t>
            </a:r>
            <a:r>
              <a:rPr lang="fr-FR" sz="800" b="1" dirty="0">
                <a:solidFill>
                  <a:schemeClr val="bg1"/>
                </a:solidFill>
                <a:latin typeface="Lucida Sans" panose="020B0602030504020204" pitchFamily="34" charset="77"/>
                <a:cs typeface="Times New Roman" panose="02020603050405020304" pitchFamily="18" charset="0"/>
              </a:rPr>
              <a:t>4. Résultats, analyse, conclusion</a:t>
            </a:r>
          </a:p>
        </p:txBody>
      </p:sp>
      <p:pic>
        <p:nvPicPr>
          <p:cNvPr id="4" name="Image 3" descr="Une image contenant texte, capture d’écran, Police, nombre&#10;&#10;Le contenu généré par l’IA peut être incorrect.">
            <a:extLst>
              <a:ext uri="{FF2B5EF4-FFF2-40B4-BE49-F238E27FC236}">
                <a16:creationId xmlns:a16="http://schemas.microsoft.com/office/drawing/2014/main" id="{F120C14B-56F8-22AD-088B-2256C2E0FFB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10746" y="1060942"/>
            <a:ext cx="2528141" cy="1898729"/>
          </a:xfrm>
          <a:prstGeom prst="rect">
            <a:avLst/>
          </a:prstGeom>
        </p:spPr>
      </p:pic>
      <p:pic>
        <p:nvPicPr>
          <p:cNvPr id="6" name="Image 5" descr="Une image contenant texte, capture d’écran, Police, nombre&#10;&#10;Le contenu généré par l’IA peut être incorrect.">
            <a:extLst>
              <a:ext uri="{FF2B5EF4-FFF2-40B4-BE49-F238E27FC236}">
                <a16:creationId xmlns:a16="http://schemas.microsoft.com/office/drawing/2014/main" id="{E6CF7C3D-B02C-15CE-C5E9-AE56D2CD62E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43077" y="3031593"/>
            <a:ext cx="2851124" cy="1501204"/>
          </a:xfrm>
          <a:prstGeom prst="rect">
            <a:avLst/>
          </a:prstGeom>
          <a:effectLst>
            <a:outerShdw blurRad="50800" dist="38100" dir="5400000" algn="t" rotWithShape="0">
              <a:prstClr val="black">
                <a:alpha val="40000"/>
              </a:prstClr>
            </a:outerShdw>
          </a:effectLst>
        </p:spPr>
      </p:pic>
      <p:sp>
        <p:nvSpPr>
          <p:cNvPr id="7" name="Flèche : bas 6">
            <a:extLst>
              <a:ext uri="{FF2B5EF4-FFF2-40B4-BE49-F238E27FC236}">
                <a16:creationId xmlns:a16="http://schemas.microsoft.com/office/drawing/2014/main" id="{9A1A5968-4C70-34F5-D137-E181E8D0ACD3}"/>
              </a:ext>
            </a:extLst>
          </p:cNvPr>
          <p:cNvSpPr/>
          <p:nvPr/>
        </p:nvSpPr>
        <p:spPr>
          <a:xfrm>
            <a:off x="6785811" y="2820132"/>
            <a:ext cx="352926" cy="42037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20F368FD-A3F8-3F5D-624D-25AB8DBF8E8E}"/>
              </a:ext>
            </a:extLst>
          </p:cNvPr>
          <p:cNvGrpSpPr/>
          <p:nvPr/>
        </p:nvGrpSpPr>
        <p:grpSpPr>
          <a:xfrm>
            <a:off x="2777943" y="3617160"/>
            <a:ext cx="486720" cy="135360"/>
            <a:chOff x="2777943" y="3617160"/>
            <a:chExt cx="486720" cy="135360"/>
          </a:xfrm>
        </p:grpSpPr>
        <mc:AlternateContent xmlns:mc="http://schemas.openxmlformats.org/markup-compatibility/2006" xmlns:p14="http://schemas.microsoft.com/office/powerpoint/2010/main">
          <mc:Choice Requires="p14">
            <p:contentPart p14:bwMode="auto" r:id="rId29">
              <p14:nvContentPartPr>
                <p14:cNvPr id="8" name="Encre 7">
                  <a:extLst>
                    <a:ext uri="{FF2B5EF4-FFF2-40B4-BE49-F238E27FC236}">
                      <a16:creationId xmlns:a16="http://schemas.microsoft.com/office/drawing/2014/main" id="{0412EBBC-0362-D4B4-D022-467B5D0F3E4D}"/>
                    </a:ext>
                  </a:extLst>
                </p14:cNvPr>
                <p14:cNvContentPartPr/>
                <p14:nvPr/>
              </p14:nvContentPartPr>
              <p14:xfrm>
                <a:off x="2777943" y="3617160"/>
                <a:ext cx="432000" cy="135360"/>
              </p14:xfrm>
            </p:contentPart>
          </mc:Choice>
          <mc:Fallback xmlns="">
            <p:pic>
              <p:nvPicPr>
                <p:cNvPr id="8" name="Encre 7">
                  <a:extLst>
                    <a:ext uri="{FF2B5EF4-FFF2-40B4-BE49-F238E27FC236}">
                      <a16:creationId xmlns:a16="http://schemas.microsoft.com/office/drawing/2014/main" id="{0412EBBC-0362-D4B4-D022-467B5D0F3E4D}"/>
                    </a:ext>
                  </a:extLst>
                </p:cNvPr>
                <p:cNvPicPr/>
                <p:nvPr/>
              </p:nvPicPr>
              <p:blipFill>
                <a:blip r:embed="rId30"/>
                <a:stretch>
                  <a:fillRect/>
                </a:stretch>
              </p:blipFill>
              <p:spPr>
                <a:xfrm>
                  <a:off x="2741943" y="3581520"/>
                  <a:ext cx="503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 name="Encre 8">
                  <a:extLst>
                    <a:ext uri="{FF2B5EF4-FFF2-40B4-BE49-F238E27FC236}">
                      <a16:creationId xmlns:a16="http://schemas.microsoft.com/office/drawing/2014/main" id="{BBA6FDE3-563C-BA69-E48C-1C99A159661B}"/>
                    </a:ext>
                  </a:extLst>
                </p14:cNvPr>
                <p14:cNvContentPartPr/>
                <p14:nvPr/>
              </p14:nvContentPartPr>
              <p14:xfrm>
                <a:off x="3264303" y="3641640"/>
                <a:ext cx="360" cy="360"/>
              </p14:xfrm>
            </p:contentPart>
          </mc:Choice>
          <mc:Fallback xmlns="">
            <p:pic>
              <p:nvPicPr>
                <p:cNvPr id="9" name="Encre 8">
                  <a:extLst>
                    <a:ext uri="{FF2B5EF4-FFF2-40B4-BE49-F238E27FC236}">
                      <a16:creationId xmlns:a16="http://schemas.microsoft.com/office/drawing/2014/main" id="{BBA6FDE3-563C-BA69-E48C-1C99A159661B}"/>
                    </a:ext>
                  </a:extLst>
                </p:cNvPr>
                <p:cNvPicPr/>
                <p:nvPr/>
              </p:nvPicPr>
              <p:blipFill>
                <a:blip r:embed="rId32"/>
                <a:stretch>
                  <a:fillRect/>
                </a:stretch>
              </p:blipFill>
              <p:spPr>
                <a:xfrm>
                  <a:off x="3228303" y="3605640"/>
                  <a:ext cx="72000" cy="72000"/>
                </a:xfrm>
                <a:prstGeom prst="rect">
                  <a:avLst/>
                </a:prstGeom>
              </p:spPr>
            </p:pic>
          </mc:Fallback>
        </mc:AlternateContent>
      </p:grpSp>
    </p:spTree>
    <p:extLst>
      <p:ext uri="{BB962C8B-B14F-4D97-AF65-F5344CB8AC3E}">
        <p14:creationId xmlns:p14="http://schemas.microsoft.com/office/powerpoint/2010/main" val="3030070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additive="base">
                                        <p:cTn id="7" dur="1000" fill="hold"/>
                                        <p:tgtEl>
                                          <p:spTgt spid="1053"/>
                                        </p:tgtEl>
                                        <p:attrNameLst>
                                          <p:attrName>ppt_x</p:attrName>
                                        </p:attrNameLst>
                                      </p:cBhvr>
                                      <p:tavLst>
                                        <p:tav tm="0">
                                          <p:val>
                                            <p:strVal val="0-#ppt_w/2"/>
                                          </p:val>
                                        </p:tav>
                                        <p:tav tm="100000">
                                          <p:val>
                                            <p:strVal val="#ppt_x"/>
                                          </p:val>
                                        </p:tav>
                                      </p:tavLst>
                                    </p:anim>
                                    <p:anim calcmode="lin" valueType="num">
                                      <p:cBhvr additive="base">
                                        <p:cTn id="8" dur="1000" fill="hold"/>
                                        <p:tgtEl>
                                          <p:spTgt spid="10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5D136-6D70-811E-50F5-AF2E9199A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8094F-1109-6E01-E673-7AB07E5F871F}"/>
              </a:ext>
            </a:extLst>
          </p:cNvPr>
          <p:cNvSpPr>
            <a:spLocks noGrp="1"/>
          </p:cNvSpPr>
          <p:nvPr>
            <p:ph type="title"/>
          </p:nvPr>
        </p:nvSpPr>
        <p:spPr>
          <a:xfrm>
            <a:off x="2245178" y="29912"/>
            <a:ext cx="6172200" cy="857250"/>
          </a:xfrm>
        </p:spPr>
        <p:txBody>
          <a:bodyPr anchor="ctr"/>
          <a:lstStyle/>
          <a:p>
            <a:r>
              <a:rPr lang="fr-FR" sz="3600" b="1" noProof="0" dirty="0">
                <a:solidFill>
                  <a:srgbClr val="8A1739"/>
                </a:solidFill>
                <a:latin typeface="Lucida Sans" panose="020B0602030504020204" pitchFamily="34" charset="77"/>
                <a:cs typeface="Times New Roman" panose="02020603050405020304" pitchFamily="18" charset="0"/>
              </a:rPr>
              <a:t>Résultats</a:t>
            </a:r>
            <a:r>
              <a:rPr sz="3600" b="1" dirty="0">
                <a:solidFill>
                  <a:srgbClr val="8A1739"/>
                </a:solidFill>
                <a:latin typeface="Lucida Sans" panose="020B0602030504020204" pitchFamily="34" charset="77"/>
                <a:cs typeface="Times New Roman" panose="02020603050405020304" pitchFamily="18" charset="0"/>
              </a:rPr>
              <a:t> </a:t>
            </a:r>
            <a:r>
              <a:rPr sz="3600" b="1" dirty="0" err="1">
                <a:solidFill>
                  <a:srgbClr val="8A1739"/>
                </a:solidFill>
                <a:latin typeface="Lucida Sans" panose="020B0602030504020204" pitchFamily="34" charset="77"/>
                <a:cs typeface="Times New Roman" panose="02020603050405020304" pitchFamily="18" charset="0"/>
              </a:rPr>
              <a:t>expérimentaux</a:t>
            </a:r>
            <a:endParaRPr sz="3600" b="1" dirty="0">
              <a:solidFill>
                <a:srgbClr val="8A1739"/>
              </a:solidFill>
              <a:latin typeface="Lucida Sans" panose="020B0602030504020204" pitchFamily="34" charset="77"/>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B7CC352-FB9D-3B6C-FB74-9E656DFF3480}"/>
              </a:ext>
            </a:extLst>
          </p:cNvPr>
          <p:cNvGraphicFramePr>
            <a:graphicFrameLocks noGrp="1"/>
          </p:cNvGraphicFramePr>
          <p:nvPr>
            <p:extLst>
              <p:ext uri="{D42A27DB-BD31-4B8C-83A1-F6EECF244321}">
                <p14:modId xmlns:p14="http://schemas.microsoft.com/office/powerpoint/2010/main" val="1814729884"/>
              </p:ext>
            </p:extLst>
          </p:nvPr>
        </p:nvGraphicFramePr>
        <p:xfrm>
          <a:off x="340763" y="1174559"/>
          <a:ext cx="3292774" cy="3180873"/>
        </p:xfrm>
        <a:graphic>
          <a:graphicData uri="http://schemas.openxmlformats.org/drawingml/2006/table">
            <a:tbl>
              <a:tblPr firstRow="1" bandRow="1">
                <a:tableStyleId>{0E3FDE45-AF77-4B5C-9715-49D594BDF05E}</a:tableStyleId>
              </a:tblPr>
              <a:tblGrid>
                <a:gridCol w="823194">
                  <a:extLst>
                    <a:ext uri="{9D8B030D-6E8A-4147-A177-3AD203B41FA5}">
                      <a16:colId xmlns:a16="http://schemas.microsoft.com/office/drawing/2014/main" val="20000"/>
                    </a:ext>
                  </a:extLst>
                </a:gridCol>
                <a:gridCol w="823194">
                  <a:extLst>
                    <a:ext uri="{9D8B030D-6E8A-4147-A177-3AD203B41FA5}">
                      <a16:colId xmlns:a16="http://schemas.microsoft.com/office/drawing/2014/main" val="20001"/>
                    </a:ext>
                  </a:extLst>
                </a:gridCol>
                <a:gridCol w="824298">
                  <a:extLst>
                    <a:ext uri="{9D8B030D-6E8A-4147-A177-3AD203B41FA5}">
                      <a16:colId xmlns:a16="http://schemas.microsoft.com/office/drawing/2014/main" val="20002"/>
                    </a:ext>
                  </a:extLst>
                </a:gridCol>
                <a:gridCol w="822088">
                  <a:extLst>
                    <a:ext uri="{9D8B030D-6E8A-4147-A177-3AD203B41FA5}">
                      <a16:colId xmlns:a16="http://schemas.microsoft.com/office/drawing/2014/main" val="20003"/>
                    </a:ext>
                  </a:extLst>
                </a:gridCol>
              </a:tblGrid>
              <a:tr h="483742">
                <a:tc>
                  <a:txBody>
                    <a:bodyPr/>
                    <a:lstStyle/>
                    <a:p>
                      <a:pPr algn="ctr"/>
                      <a:r>
                        <a:rPr sz="1000" b="1" dirty="0" err="1">
                          <a:solidFill>
                            <a:schemeClr val="tx1"/>
                          </a:solidFill>
                        </a:rPr>
                        <a:t>Méthode</a:t>
                      </a:r>
                      <a:endParaRPr sz="1000" b="1" dirty="0">
                        <a:solidFill>
                          <a:schemeClr val="tx1"/>
                        </a:solidFill>
                        <a:latin typeface="Lucida Sans" panose="020B0602030504020204" pitchFamily="34" charset="77"/>
                      </a:endParaRPr>
                    </a:p>
                  </a:txBody>
                  <a:tcPr marL="68580" marR="68580" marT="34290" marB="34290" anchor="ctr"/>
                </a:tc>
                <a:tc>
                  <a:txBody>
                    <a:bodyPr/>
                    <a:lstStyle/>
                    <a:p>
                      <a:pPr algn="ctr"/>
                      <a:r>
                        <a:rPr sz="1000" b="1" dirty="0" err="1">
                          <a:solidFill>
                            <a:schemeClr val="tx1"/>
                          </a:solidFill>
                        </a:rPr>
                        <a:t>Précision</a:t>
                      </a:r>
                      <a:endParaRPr sz="1000" b="1" dirty="0">
                        <a:solidFill>
                          <a:schemeClr val="tx1"/>
                        </a:solidFill>
                        <a:latin typeface="Lucida Sans" panose="020B0602030504020204" pitchFamily="34" charset="77"/>
                      </a:endParaRPr>
                    </a:p>
                  </a:txBody>
                  <a:tcPr marL="68580" marR="68580" marT="34290" marB="34290" anchor="ctr"/>
                </a:tc>
                <a:tc>
                  <a:txBody>
                    <a:bodyPr/>
                    <a:lstStyle/>
                    <a:p>
                      <a:pPr algn="ctr"/>
                      <a:r>
                        <a:rPr sz="1000" b="1" dirty="0">
                          <a:solidFill>
                            <a:schemeClr val="tx1"/>
                          </a:solidFill>
                        </a:rPr>
                        <a:t>Rappel</a:t>
                      </a:r>
                      <a:endParaRPr sz="1000" b="1" dirty="0">
                        <a:solidFill>
                          <a:schemeClr val="tx1"/>
                        </a:solidFill>
                        <a:latin typeface="Lucida Sans" panose="020B0602030504020204" pitchFamily="34" charset="77"/>
                      </a:endParaRPr>
                    </a:p>
                  </a:txBody>
                  <a:tcPr marL="68580" marR="68580" marT="34290" marB="34290" anchor="ctr"/>
                </a:tc>
                <a:tc>
                  <a:txBody>
                    <a:bodyPr/>
                    <a:lstStyle/>
                    <a:p>
                      <a:pPr algn="ctr"/>
                      <a:r>
                        <a:rPr sz="1000" b="1" dirty="0">
                          <a:solidFill>
                            <a:schemeClr val="tx1"/>
                          </a:solidFill>
                        </a:rPr>
                        <a:t>Temps</a:t>
                      </a:r>
                      <a:r>
                        <a:rPr sz="1000" b="1" dirty="0">
                          <a:solidFill>
                            <a:schemeClr val="bg1"/>
                          </a:solidFill>
                        </a:rPr>
                        <a:t> (s)</a:t>
                      </a:r>
                      <a:endParaRPr sz="1000" b="1" dirty="0">
                        <a:solidFill>
                          <a:schemeClr val="bg1"/>
                        </a:solidFill>
                        <a:latin typeface="Lucida Sans" panose="020B0602030504020204" pitchFamily="34" charset="77"/>
                      </a:endParaRPr>
                    </a:p>
                  </a:txBody>
                  <a:tcPr marL="68580" marR="68580" marT="34290" marB="34290" anchor="ctr"/>
                </a:tc>
                <a:extLst>
                  <a:ext uri="{0D108BD9-81ED-4DB2-BD59-A6C34878D82A}">
                    <a16:rowId xmlns:a16="http://schemas.microsoft.com/office/drawing/2014/main" val="10000"/>
                  </a:ext>
                </a:extLst>
              </a:tr>
              <a:tr h="1174802">
                <a:tc>
                  <a:txBody>
                    <a:bodyPr/>
                    <a:lstStyle/>
                    <a:p>
                      <a:pPr algn="l"/>
                      <a:r>
                        <a:rPr sz="1100" b="1" dirty="0" err="1">
                          <a:solidFill>
                            <a:srgbClr val="8A1739"/>
                          </a:solidFill>
                        </a:rPr>
                        <a:t>Histogrammes</a:t>
                      </a:r>
                      <a:r>
                        <a:rPr sz="1100" b="1" dirty="0">
                          <a:solidFill>
                            <a:srgbClr val="8A1739"/>
                          </a:solidFill>
                        </a:rPr>
                        <a:t> couleurs</a:t>
                      </a:r>
                      <a:endParaRPr sz="1100" b="1" dirty="0">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0.65</a:t>
                      </a:r>
                      <a:endParaRPr sz="1100" b="1" dirty="0">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0.60</a:t>
                      </a:r>
                      <a:endParaRPr sz="1100" b="1" dirty="0">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0.02</a:t>
                      </a:r>
                      <a:endParaRPr sz="1100" b="1" dirty="0">
                        <a:solidFill>
                          <a:srgbClr val="8A1739"/>
                        </a:solidFill>
                        <a:latin typeface="Lucida Sans" panose="020B0602030504020204" pitchFamily="34" charset="77"/>
                      </a:endParaRPr>
                    </a:p>
                  </a:txBody>
                  <a:tcPr marL="68580" marR="68580" marT="34290" marB="34290" anchor="ctr"/>
                </a:tc>
                <a:extLst>
                  <a:ext uri="{0D108BD9-81ED-4DB2-BD59-A6C34878D82A}">
                    <a16:rowId xmlns:a16="http://schemas.microsoft.com/office/drawing/2014/main" val="10001"/>
                  </a:ext>
                </a:extLst>
              </a:tr>
              <a:tr h="668371">
                <a:tc>
                  <a:txBody>
                    <a:bodyPr/>
                    <a:lstStyle/>
                    <a:p>
                      <a:pPr algn="l"/>
                      <a:r>
                        <a:rPr lang="fr-FR" sz="1100" b="1">
                          <a:solidFill>
                            <a:srgbClr val="8A1739"/>
                          </a:solidFill>
                        </a:rPr>
                        <a:t>PCA</a:t>
                      </a:r>
                      <a:endParaRPr sz="1100" b="1">
                        <a:solidFill>
                          <a:srgbClr val="8A1739"/>
                        </a:solidFill>
                        <a:latin typeface="Lucida Sans" panose="020B0602030504020204" pitchFamily="34" charset="77"/>
                      </a:endParaRPr>
                    </a:p>
                  </a:txBody>
                  <a:tcPr marL="68580" marR="68580" marT="34290" marB="34290" anchor="ctr"/>
                </a:tc>
                <a:tc>
                  <a:txBody>
                    <a:bodyPr/>
                    <a:lstStyle/>
                    <a:p>
                      <a:pPr algn="ctr"/>
                      <a:r>
                        <a:rPr sz="1100" b="1">
                          <a:solidFill>
                            <a:srgbClr val="8A1739"/>
                          </a:solidFill>
                        </a:rPr>
                        <a:t>0.72</a:t>
                      </a:r>
                      <a:endParaRPr sz="1100" b="1">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0.70</a:t>
                      </a:r>
                      <a:endParaRPr sz="1100" b="1" dirty="0">
                        <a:solidFill>
                          <a:srgbClr val="8A1739"/>
                        </a:solidFill>
                        <a:latin typeface="Lucida Sans" panose="020B0602030504020204" pitchFamily="34" charset="77"/>
                      </a:endParaRPr>
                    </a:p>
                  </a:txBody>
                  <a:tcPr marL="68580" marR="68580" marT="34290" marB="34290" anchor="ctr"/>
                </a:tc>
                <a:tc>
                  <a:txBody>
                    <a:bodyPr/>
                    <a:lstStyle/>
                    <a:p>
                      <a:pPr algn="ctr"/>
                      <a:r>
                        <a:rPr sz="1100" b="1">
                          <a:solidFill>
                            <a:srgbClr val="8A1739"/>
                          </a:solidFill>
                        </a:rPr>
                        <a:t>0.04</a:t>
                      </a:r>
                      <a:endParaRPr sz="1100" b="1">
                        <a:solidFill>
                          <a:srgbClr val="8A1739"/>
                        </a:solidFill>
                        <a:latin typeface="Lucida Sans" panose="020B0602030504020204" pitchFamily="34" charset="77"/>
                      </a:endParaRPr>
                    </a:p>
                  </a:txBody>
                  <a:tcPr marL="68580" marR="68580" marT="34290" marB="34290" anchor="ctr"/>
                </a:tc>
                <a:extLst>
                  <a:ext uri="{0D108BD9-81ED-4DB2-BD59-A6C34878D82A}">
                    <a16:rowId xmlns:a16="http://schemas.microsoft.com/office/drawing/2014/main" val="10002"/>
                  </a:ext>
                </a:extLst>
              </a:tr>
              <a:tr h="853958">
                <a:tc>
                  <a:txBody>
                    <a:bodyPr/>
                    <a:lstStyle/>
                    <a:p>
                      <a:pPr algn="l"/>
                      <a:r>
                        <a:rPr sz="1100" b="1">
                          <a:solidFill>
                            <a:srgbClr val="8A1739"/>
                          </a:solidFill>
                        </a:rPr>
                        <a:t>CNN (</a:t>
                      </a:r>
                      <a:r>
                        <a:rPr sz="1100" b="1" err="1">
                          <a:solidFill>
                            <a:srgbClr val="8A1739"/>
                          </a:solidFill>
                        </a:rPr>
                        <a:t>MobileNet</a:t>
                      </a:r>
                      <a:r>
                        <a:rPr sz="1100" b="1">
                          <a:solidFill>
                            <a:srgbClr val="8A1739"/>
                          </a:solidFill>
                        </a:rPr>
                        <a:t>)</a:t>
                      </a:r>
                      <a:endParaRPr sz="1100" b="1">
                        <a:solidFill>
                          <a:srgbClr val="8A1739"/>
                        </a:solidFill>
                        <a:latin typeface="Lucida Sans" panose="020B0602030504020204" pitchFamily="34" charset="77"/>
                      </a:endParaRPr>
                    </a:p>
                  </a:txBody>
                  <a:tcPr marL="68580" marR="68580" marT="34290" marB="34290" anchor="ctr"/>
                </a:tc>
                <a:tc>
                  <a:txBody>
                    <a:bodyPr/>
                    <a:lstStyle/>
                    <a:p>
                      <a:pPr algn="ctr"/>
                      <a:r>
                        <a:rPr sz="1100" b="1">
                          <a:solidFill>
                            <a:srgbClr val="8A1739"/>
                          </a:solidFill>
                        </a:rPr>
                        <a:t>0.88</a:t>
                      </a:r>
                      <a:endParaRPr sz="1100" b="1">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0.85</a:t>
                      </a:r>
                      <a:endParaRPr sz="1100" b="1" dirty="0">
                        <a:solidFill>
                          <a:srgbClr val="8A1739"/>
                        </a:solidFill>
                        <a:latin typeface="Lucida Sans" panose="020B0602030504020204" pitchFamily="34" charset="77"/>
                      </a:endParaRPr>
                    </a:p>
                  </a:txBody>
                  <a:tcPr marL="68580" marR="68580" marT="34290" marB="34290" anchor="ctr"/>
                </a:tc>
                <a:tc>
                  <a:txBody>
                    <a:bodyPr/>
                    <a:lstStyle/>
                    <a:p>
                      <a:pPr algn="ctr"/>
                      <a:r>
                        <a:rPr sz="1100" b="1" dirty="0">
                          <a:solidFill>
                            <a:srgbClr val="8A1739"/>
                          </a:solidFill>
                        </a:rPr>
                        <a:t>0.20</a:t>
                      </a:r>
                      <a:endParaRPr sz="1100" b="1" dirty="0">
                        <a:solidFill>
                          <a:srgbClr val="8A1739"/>
                        </a:solidFill>
                        <a:latin typeface="Lucida Sans" panose="020B0602030504020204" pitchFamily="34" charset="77"/>
                      </a:endParaRPr>
                    </a:p>
                  </a:txBody>
                  <a:tcPr marL="68580" marR="68580" marT="34290" marB="34290" anchor="ctr"/>
                </a:tc>
                <a:extLst>
                  <a:ext uri="{0D108BD9-81ED-4DB2-BD59-A6C34878D82A}">
                    <a16:rowId xmlns:a16="http://schemas.microsoft.com/office/drawing/2014/main" val="10003"/>
                  </a:ext>
                </a:extLst>
              </a:tr>
            </a:tbl>
          </a:graphicData>
        </a:graphic>
      </p:graphicFrame>
      <p:pic>
        <p:nvPicPr>
          <p:cNvPr id="6" name="Image 5">
            <a:extLst>
              <a:ext uri="{FF2B5EF4-FFF2-40B4-BE49-F238E27FC236}">
                <a16:creationId xmlns:a16="http://schemas.microsoft.com/office/drawing/2014/main" id="{BAD46B24-3684-FA41-C188-BD82304FA47F}"/>
              </a:ext>
            </a:extLst>
          </p:cNvPr>
          <p:cNvPicPr>
            <a:picLocks noChangeAspect="1"/>
          </p:cNvPicPr>
          <p:nvPr/>
        </p:nvPicPr>
        <p:blipFill>
          <a:blip r:embed="rId3"/>
          <a:stretch>
            <a:fillRect/>
          </a:stretch>
        </p:blipFill>
        <p:spPr>
          <a:xfrm>
            <a:off x="4785624" y="2392008"/>
            <a:ext cx="4180590" cy="2226452"/>
          </a:xfrm>
          <a:prstGeom prst="rect">
            <a:avLst/>
          </a:prstGeom>
        </p:spPr>
      </p:pic>
      <p:sp>
        <p:nvSpPr>
          <p:cNvPr id="5" name="Rectangle 4">
            <a:extLst>
              <a:ext uri="{FF2B5EF4-FFF2-40B4-BE49-F238E27FC236}">
                <a16:creationId xmlns:a16="http://schemas.microsoft.com/office/drawing/2014/main" id="{2752C949-1425-9ABC-6B48-C33C450D6EEF}"/>
              </a:ext>
            </a:extLst>
          </p:cNvPr>
          <p:cNvSpPr/>
          <p:nvPr/>
        </p:nvSpPr>
        <p:spPr>
          <a:xfrm>
            <a:off x="3024000" y="717545"/>
            <a:ext cx="6120000" cy="180751"/>
          </a:xfrm>
          <a:prstGeom prst="rect">
            <a:avLst/>
          </a:prstGeom>
          <a:solidFill>
            <a:srgbClr val="8A1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defTabSz="685800">
              <a:lnSpc>
                <a:spcPct val="150000"/>
              </a:lnSpc>
              <a:spcBef>
                <a:spcPts val="0"/>
              </a:spcBef>
              <a:defRPr/>
            </a:pPr>
            <a:r>
              <a:rPr lang="fr-FR" sz="800" dirty="0">
                <a:solidFill>
                  <a:schemeClr val="bg1">
                    <a:lumMod val="50000"/>
                  </a:schemeClr>
                </a:solidFill>
                <a:latin typeface="Lucida Sans" panose="020B0602030504020204" pitchFamily="34" charset="77"/>
                <a:cs typeface="Times New Roman" panose="02020603050405020304" pitchFamily="18" charset="0"/>
              </a:rPr>
              <a:t>1. Contexte et objectifs – 2. Etat de l’art – </a:t>
            </a:r>
            <a:r>
              <a:rPr lang="fr-FR" sz="800" b="1" dirty="0">
                <a:solidFill>
                  <a:schemeClr val="bg1">
                    <a:lumMod val="50000"/>
                  </a:schemeClr>
                </a:solidFill>
                <a:latin typeface="Lucida Sans" panose="020B0602030504020204" pitchFamily="34" charset="77"/>
                <a:cs typeface="Times New Roman" panose="02020603050405020304" pitchFamily="18" charset="0"/>
              </a:rPr>
              <a:t>3. Méthodologie et architecture </a:t>
            </a:r>
            <a:r>
              <a:rPr lang="fr-FR" sz="800" dirty="0">
                <a:solidFill>
                  <a:schemeClr val="bg1">
                    <a:lumMod val="50000"/>
                  </a:schemeClr>
                </a:solidFill>
                <a:latin typeface="Lucida Sans" panose="020B0602030504020204" pitchFamily="34" charset="77"/>
                <a:cs typeface="Times New Roman" panose="02020603050405020304" pitchFamily="18" charset="0"/>
              </a:rPr>
              <a:t>– </a:t>
            </a:r>
            <a:r>
              <a:rPr lang="fr-FR" sz="800" b="1" dirty="0">
                <a:solidFill>
                  <a:schemeClr val="bg1"/>
                </a:solidFill>
                <a:latin typeface="Lucida Sans" panose="020B0602030504020204" pitchFamily="34" charset="77"/>
                <a:cs typeface="Times New Roman" panose="02020603050405020304" pitchFamily="18" charset="0"/>
              </a:rPr>
              <a:t>4. Résultats, analyse, conclusion</a:t>
            </a:r>
          </a:p>
        </p:txBody>
      </p:sp>
      <p:pic>
        <p:nvPicPr>
          <p:cNvPr id="3" name="Image 2">
            <a:extLst>
              <a:ext uri="{FF2B5EF4-FFF2-40B4-BE49-F238E27FC236}">
                <a16:creationId xmlns:a16="http://schemas.microsoft.com/office/drawing/2014/main" id="{B874B174-8D9F-B34C-4F0A-5112C73EA22F}"/>
              </a:ext>
            </a:extLst>
          </p:cNvPr>
          <p:cNvPicPr>
            <a:picLocks noChangeAspect="1"/>
          </p:cNvPicPr>
          <p:nvPr/>
        </p:nvPicPr>
        <p:blipFill>
          <a:blip r:embed="rId4"/>
          <a:stretch>
            <a:fillRect/>
          </a:stretch>
        </p:blipFill>
        <p:spPr>
          <a:xfrm>
            <a:off x="3697675" y="1050696"/>
            <a:ext cx="3939702" cy="2065316"/>
          </a:xfrm>
          <a:prstGeom prst="rect">
            <a:avLst/>
          </a:prstGeom>
        </p:spPr>
      </p:pic>
    </p:spTree>
    <p:extLst>
      <p:ext uri="{BB962C8B-B14F-4D97-AF65-F5344CB8AC3E}">
        <p14:creationId xmlns:p14="http://schemas.microsoft.com/office/powerpoint/2010/main" val="34089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5.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UniversiteParis">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UniversiteParis</Template>
  <TotalTime>170</TotalTime>
  <Words>1329</Words>
  <Application>Microsoft Office PowerPoint</Application>
  <PresentationFormat>Affichage à l'écran (16:9)</PresentationFormat>
  <Paragraphs>114</Paragraphs>
  <Slides>12</Slides>
  <Notes>12</Notes>
  <HiddenSlides>0</HiddenSlides>
  <MMClips>0</MMClips>
  <ScaleCrop>false</ScaleCrop>
  <HeadingPairs>
    <vt:vector size="6" baseType="variant">
      <vt:variant>
        <vt:lpstr>Polices utilisées</vt:lpstr>
      </vt:variant>
      <vt:variant>
        <vt:i4>13</vt:i4>
      </vt:variant>
      <vt:variant>
        <vt:lpstr>Thème</vt:lpstr>
      </vt:variant>
      <vt:variant>
        <vt:i4>15</vt:i4>
      </vt:variant>
      <vt:variant>
        <vt:lpstr>Titres des diapositives</vt:lpstr>
      </vt:variant>
      <vt:variant>
        <vt:i4>12</vt:i4>
      </vt:variant>
    </vt:vector>
  </HeadingPairs>
  <TitlesOfParts>
    <vt:vector size="40" baseType="lpstr">
      <vt:lpstr>AppleSymbols</vt:lpstr>
      <vt:lpstr>Aptos</vt:lpstr>
      <vt:lpstr>Arial</vt:lpstr>
      <vt:lpstr>Calibri</vt:lpstr>
      <vt:lpstr>Calibri Light</vt:lpstr>
      <vt:lpstr>Cambria Math</vt:lpstr>
      <vt:lpstr>Helvetica</vt:lpstr>
      <vt:lpstr>Lucida Sans</vt:lpstr>
      <vt:lpstr>Lucida Sans Normal</vt:lpstr>
      <vt:lpstr>Symbol</vt:lpstr>
      <vt:lpstr>Times New Roman</vt:lpstr>
      <vt:lpstr>Wingdings</vt:lpstr>
      <vt:lpstr>Wingdings 2</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UniversiteParis</vt:lpstr>
      <vt:lpstr>Système de recherche d’images par le contenu Content-Based Image Retrieval (CBIR)</vt:lpstr>
      <vt:lpstr>Contexte &amp; Objectifs</vt:lpstr>
      <vt:lpstr>Objectifs du projet</vt:lpstr>
      <vt:lpstr>État de l’art – CBIR</vt:lpstr>
      <vt:lpstr>Choix méthodologiques retenus</vt:lpstr>
      <vt:lpstr>Tableau de Gantt</vt:lpstr>
      <vt:lpstr>Interface Web</vt:lpstr>
      <vt:lpstr>Critères de performance</vt:lpstr>
      <vt:lpstr>Résultats expérimentaux</vt:lpstr>
      <vt:lpstr>Analyse critique &amp; Perspectives</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Microsoft Office User</dc:creator>
  <dc:description/>
  <cp:lastModifiedBy>Sofiane AIBIBAOUEN</cp:lastModifiedBy>
  <cp:revision>5</cp:revision>
  <dcterms:created xsi:type="dcterms:W3CDTF">2024-07-16T07:52:21Z</dcterms:created>
  <dcterms:modified xsi:type="dcterms:W3CDTF">2025-05-20T19:48:09Z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Affichage à l'écran (16:9)</vt:lpwstr>
  </property>
  <property fmtid="{D5CDD505-2E9C-101B-9397-08002B2CF9AE}" pid="3" name="Slides">
    <vt:r8>1</vt:r8>
  </property>
</Properties>
</file>